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trictFirstAndLastChars="0" saveSubsetFonts="1">
  <p:sldMasterIdLst>
    <p:sldMasterId id="2147483662" r:id="rId1"/>
  </p:sldMasterIdLst>
  <p:notesMasterIdLst>
    <p:notesMasterId r:id="rId59"/>
  </p:notesMasterIdLst>
  <p:handoutMasterIdLst>
    <p:handoutMasterId r:id="rId60"/>
  </p:handoutMasterIdLst>
  <p:sldIdLst>
    <p:sldId id="258" r:id="rId2"/>
    <p:sldId id="369" r:id="rId3"/>
    <p:sldId id="463" r:id="rId4"/>
    <p:sldId id="462" r:id="rId5"/>
    <p:sldId id="464" r:id="rId6"/>
    <p:sldId id="302" r:id="rId7"/>
    <p:sldId id="311" r:id="rId8"/>
    <p:sldId id="323" r:id="rId9"/>
    <p:sldId id="303" r:id="rId10"/>
    <p:sldId id="381" r:id="rId11"/>
    <p:sldId id="465" r:id="rId12"/>
    <p:sldId id="466" r:id="rId13"/>
    <p:sldId id="481" r:id="rId14"/>
    <p:sldId id="482" r:id="rId15"/>
    <p:sldId id="483" r:id="rId16"/>
    <p:sldId id="484" r:id="rId17"/>
    <p:sldId id="485" r:id="rId18"/>
    <p:sldId id="538" r:id="rId19"/>
    <p:sldId id="486" r:id="rId20"/>
    <p:sldId id="496" r:id="rId21"/>
    <p:sldId id="487" r:id="rId22"/>
    <p:sldId id="488" r:id="rId23"/>
    <p:sldId id="489" r:id="rId24"/>
    <p:sldId id="545" r:id="rId25"/>
    <p:sldId id="490" r:id="rId26"/>
    <p:sldId id="498" r:id="rId27"/>
    <p:sldId id="499" r:id="rId28"/>
    <p:sldId id="497" r:id="rId29"/>
    <p:sldId id="500" r:id="rId30"/>
    <p:sldId id="501" r:id="rId31"/>
    <p:sldId id="502" r:id="rId32"/>
    <p:sldId id="503" r:id="rId33"/>
    <p:sldId id="504" r:id="rId34"/>
    <p:sldId id="505" r:id="rId35"/>
    <p:sldId id="506" r:id="rId36"/>
    <p:sldId id="508" r:id="rId37"/>
    <p:sldId id="509" r:id="rId38"/>
    <p:sldId id="510" r:id="rId39"/>
    <p:sldId id="512" r:id="rId40"/>
    <p:sldId id="515" r:id="rId41"/>
    <p:sldId id="516" r:id="rId42"/>
    <p:sldId id="517" r:id="rId43"/>
    <p:sldId id="521" r:id="rId44"/>
    <p:sldId id="522" r:id="rId45"/>
    <p:sldId id="539" r:id="rId46"/>
    <p:sldId id="540" r:id="rId47"/>
    <p:sldId id="528" r:id="rId48"/>
    <p:sldId id="541" r:id="rId49"/>
    <p:sldId id="543" r:id="rId50"/>
    <p:sldId id="542" r:id="rId51"/>
    <p:sldId id="546" r:id="rId52"/>
    <p:sldId id="529" r:id="rId53"/>
    <p:sldId id="530" r:id="rId54"/>
    <p:sldId id="531" r:id="rId55"/>
    <p:sldId id="536" r:id="rId56"/>
    <p:sldId id="537" r:id="rId57"/>
    <p:sldId id="544" r:id="rId58"/>
  </p:sldIdLst>
  <p:sldSz cx="12192000" cy="6858000"/>
  <p:notesSz cx="7077075" cy="9363075"/>
  <p:defaultTextStyle>
    <a:defPPr>
      <a:defRPr lang="en-US"/>
    </a:defPPr>
    <a:lvl1pPr algn="l" rtl="0" fontAlgn="base">
      <a:spcBef>
        <a:spcPct val="20000"/>
      </a:spcBef>
      <a:spcAft>
        <a:spcPct val="0"/>
      </a:spcAft>
      <a:buClr>
        <a:schemeClr val="tx1"/>
      </a:buClr>
      <a:buSzPct val="100000"/>
      <a:buFont typeface="Wingdings" pitchFamily="2" charset="2"/>
      <a:defRPr sz="28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fontAlgn="base">
      <a:spcBef>
        <a:spcPct val="20000"/>
      </a:spcBef>
      <a:spcAft>
        <a:spcPct val="0"/>
      </a:spcAft>
      <a:buClr>
        <a:schemeClr val="tx1"/>
      </a:buClr>
      <a:buSzPct val="100000"/>
      <a:buFont typeface="Wingdings" pitchFamily="2" charset="2"/>
      <a:defRPr sz="28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fontAlgn="base">
      <a:spcBef>
        <a:spcPct val="20000"/>
      </a:spcBef>
      <a:spcAft>
        <a:spcPct val="0"/>
      </a:spcAft>
      <a:buClr>
        <a:schemeClr val="tx1"/>
      </a:buClr>
      <a:buSzPct val="100000"/>
      <a:buFont typeface="Wingdings" pitchFamily="2" charset="2"/>
      <a:defRPr sz="28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fontAlgn="base">
      <a:spcBef>
        <a:spcPct val="20000"/>
      </a:spcBef>
      <a:spcAft>
        <a:spcPct val="0"/>
      </a:spcAft>
      <a:buClr>
        <a:schemeClr val="tx1"/>
      </a:buClr>
      <a:buSzPct val="100000"/>
      <a:buFont typeface="Wingdings" pitchFamily="2" charset="2"/>
      <a:defRPr sz="28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fontAlgn="base">
      <a:spcBef>
        <a:spcPct val="20000"/>
      </a:spcBef>
      <a:spcAft>
        <a:spcPct val="0"/>
      </a:spcAft>
      <a:buClr>
        <a:schemeClr val="tx1"/>
      </a:buClr>
      <a:buSzPct val="100000"/>
      <a:buFont typeface="Wingdings" pitchFamily="2" charset="2"/>
      <a:defRPr sz="28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E0000"/>
    <a:srgbClr val="FFE6E6"/>
    <a:srgbClr val="500000"/>
    <a:srgbClr val="009999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812" autoAdjust="0"/>
    <p:restoredTop sz="94660" autoAdjust="0"/>
  </p:normalViewPr>
  <p:slideViewPr>
    <p:cSldViewPr>
      <p:cViewPr varScale="1">
        <p:scale>
          <a:sx n="149" d="100"/>
          <a:sy n="149" d="100"/>
        </p:scale>
        <p:origin x="460" y="8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67155" cy="4686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937" tIns="46968" rIns="93937" bIns="46968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buClrTx/>
              <a:buSzTx/>
              <a:buFontTx/>
              <a:buNone/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09921" y="0"/>
            <a:ext cx="3067154" cy="4686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937" tIns="46968" rIns="93937" bIns="46968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ClrTx/>
              <a:buSzTx/>
              <a:buFontTx/>
              <a:buNone/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867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94446"/>
            <a:ext cx="3067155" cy="4686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937" tIns="46968" rIns="93937" bIns="46968" numCol="1" anchor="b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buClrTx/>
              <a:buSzTx/>
              <a:buFontTx/>
              <a:buNone/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867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09921" y="8894446"/>
            <a:ext cx="3067154" cy="4686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937" tIns="46968" rIns="93937" bIns="46968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ClrTx/>
              <a:buSzTx/>
              <a:buFontTx/>
              <a:buNone/>
              <a:defRPr sz="1200"/>
            </a:lvl1pPr>
          </a:lstStyle>
          <a:p>
            <a:pPr>
              <a:defRPr/>
            </a:pPr>
            <a:fld id="{3B7227E4-51F8-45C2-83C1-D251491FB81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3979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67155" cy="468629"/>
          </a:xfrm>
          <a:prstGeom prst="rect">
            <a:avLst/>
          </a:prstGeom>
        </p:spPr>
        <p:txBody>
          <a:bodyPr vert="horz" wrap="square" lIns="93937" tIns="46968" rIns="93937" bIns="46968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08339" y="0"/>
            <a:ext cx="3067155" cy="468629"/>
          </a:xfrm>
          <a:prstGeom prst="rect">
            <a:avLst/>
          </a:prstGeom>
        </p:spPr>
        <p:txBody>
          <a:bodyPr vert="horz" wrap="square" lIns="93937" tIns="46968" rIns="93937" bIns="46968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24C5774C-03E1-499A-B4E4-895282C04360}" type="datetimeFigureOut">
              <a:rPr lang="en-US"/>
              <a:pPr>
                <a:defRPr/>
              </a:pPr>
              <a:t>3/17/2024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19100" y="703263"/>
            <a:ext cx="6238875" cy="35099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937" tIns="46968" rIns="93937" bIns="46968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7075" y="4447224"/>
            <a:ext cx="5662925" cy="4212908"/>
          </a:xfrm>
          <a:prstGeom prst="rect">
            <a:avLst/>
          </a:prstGeom>
        </p:spPr>
        <p:txBody>
          <a:bodyPr vert="horz" lIns="93937" tIns="46968" rIns="93937" bIns="46968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92863"/>
            <a:ext cx="3067155" cy="468629"/>
          </a:xfrm>
          <a:prstGeom prst="rect">
            <a:avLst/>
          </a:prstGeom>
        </p:spPr>
        <p:txBody>
          <a:bodyPr vert="horz" wrap="square" lIns="93937" tIns="46968" rIns="93937" bIns="46968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08339" y="8892863"/>
            <a:ext cx="3067155" cy="468629"/>
          </a:xfrm>
          <a:prstGeom prst="rect">
            <a:avLst/>
          </a:prstGeom>
        </p:spPr>
        <p:txBody>
          <a:bodyPr vert="horz" wrap="square" lIns="93937" tIns="46968" rIns="93937" bIns="4696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169181FC-D85A-4591-8BD1-5E6A6B17461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60960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419100" y="703263"/>
            <a:ext cx="6238875" cy="3509962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403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dirty="0"/>
          </a:p>
        </p:txBody>
      </p:sp>
      <p:sp>
        <p:nvSpPr>
          <p:cNvPr id="4403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0647" indent="-284864" eaLnBrk="0" hangingPunct="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39457" indent="-227891" eaLnBrk="0" hangingPunct="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595239" indent="-227891" eaLnBrk="0" hangingPunct="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1022" indent="-227891" eaLnBrk="0" hangingPunct="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06805" indent="-22789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62587" indent="-22789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18370" indent="-22789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74153" indent="-22789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FFA44757-FF1F-42D8-B2CA-5FE2A078B1AB}" type="slidenum">
              <a:rPr lang="en-US" altLang="en-US" sz="1200"/>
              <a:pPr eaLnBrk="1" hangingPunct="1"/>
              <a:t>0</a:t>
            </a:fld>
            <a:endParaRPr lang="en-US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7703699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419100" y="703263"/>
            <a:ext cx="6238875" cy="3509962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08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dirty="0"/>
          </a:p>
        </p:txBody>
      </p:sp>
      <p:sp>
        <p:nvSpPr>
          <p:cNvPr id="8090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0647" indent="-284864" eaLnBrk="0" hangingPunct="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39457" indent="-227891" eaLnBrk="0" hangingPunct="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595239" indent="-227891" eaLnBrk="0" hangingPunct="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1022" indent="-227891" eaLnBrk="0" hangingPunct="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06805" indent="-22789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62587" indent="-22789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18370" indent="-22789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74153" indent="-22789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A4B69E14-48C8-44AD-9C87-1F07FBA873B9}" type="slidenum">
              <a:rPr lang="en-US" altLang="en-US" sz="1200"/>
              <a:pPr eaLnBrk="1" hangingPunct="1"/>
              <a:t>53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20706020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419100" y="703263"/>
            <a:ext cx="6238875" cy="3509962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50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/>
          </a:p>
        </p:txBody>
      </p:sp>
      <p:sp>
        <p:nvSpPr>
          <p:cNvPr id="4506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700">
                <a:solidFill>
                  <a:schemeClr val="tx1"/>
                </a:solidFill>
                <a:latin typeface="Times New Roman" pitchFamily="18" charset="0"/>
              </a:defRPr>
            </a:lvl1pPr>
            <a:lvl2pPr marL="740593" indent="-284843" eaLnBrk="0" hangingPunct="0">
              <a:defRPr sz="2700">
                <a:solidFill>
                  <a:schemeClr val="tx1"/>
                </a:solidFill>
                <a:latin typeface="Times New Roman" pitchFamily="18" charset="0"/>
              </a:defRPr>
            </a:lvl2pPr>
            <a:lvl3pPr marL="1139375" indent="-227875" eaLnBrk="0" hangingPunct="0">
              <a:defRPr sz="2700">
                <a:solidFill>
                  <a:schemeClr val="tx1"/>
                </a:solidFill>
                <a:latin typeface="Times New Roman" pitchFamily="18" charset="0"/>
              </a:defRPr>
            </a:lvl3pPr>
            <a:lvl4pPr marL="1595125" indent="-227875" eaLnBrk="0" hangingPunct="0">
              <a:defRPr sz="2700">
                <a:solidFill>
                  <a:schemeClr val="tx1"/>
                </a:solidFill>
                <a:latin typeface="Times New Roman" pitchFamily="18" charset="0"/>
              </a:defRPr>
            </a:lvl4pPr>
            <a:lvl5pPr marL="2050875" indent="-227875" eaLnBrk="0" hangingPunct="0">
              <a:defRPr sz="2700">
                <a:solidFill>
                  <a:schemeClr val="tx1"/>
                </a:solidFill>
                <a:latin typeface="Times New Roman" pitchFamily="18" charset="0"/>
              </a:defRPr>
            </a:lvl5pPr>
            <a:lvl6pPr marL="2506625" indent="-22787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2700">
                <a:solidFill>
                  <a:schemeClr val="tx1"/>
                </a:solidFill>
                <a:latin typeface="Times New Roman" pitchFamily="18" charset="0"/>
              </a:defRPr>
            </a:lvl6pPr>
            <a:lvl7pPr marL="2962375" indent="-22787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2700">
                <a:solidFill>
                  <a:schemeClr val="tx1"/>
                </a:solidFill>
                <a:latin typeface="Times New Roman" pitchFamily="18" charset="0"/>
              </a:defRPr>
            </a:lvl7pPr>
            <a:lvl8pPr marL="3418125" indent="-22787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2700">
                <a:solidFill>
                  <a:schemeClr val="tx1"/>
                </a:solidFill>
                <a:latin typeface="Times New Roman" pitchFamily="18" charset="0"/>
              </a:defRPr>
            </a:lvl8pPr>
            <a:lvl9pPr marL="3873875" indent="-22787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27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9CC2F663-B949-4DB5-BC7B-9B672BEDB12D}" type="slidenum">
              <a:rPr lang="en-US" sz="1200"/>
              <a:pPr eaLnBrk="1" hangingPunct="1"/>
              <a:t>5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9690393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419100" y="703263"/>
            <a:ext cx="6238875" cy="3509962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246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6246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0647" indent="-284864" eaLnBrk="0" hangingPunct="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39457" indent="-227891" eaLnBrk="0" hangingPunct="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595239" indent="-227891" eaLnBrk="0" hangingPunct="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1022" indent="-227891" eaLnBrk="0" hangingPunct="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06805" indent="-22789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62587" indent="-22789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18370" indent="-22789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74153" indent="-22789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32DE7AAC-7711-4035-A62F-621A0155E53F}" type="slidenum">
              <a:rPr lang="en-US" altLang="en-US" sz="1200"/>
              <a:pPr eaLnBrk="1" hangingPunct="1"/>
              <a:t>40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23803780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419100" y="703263"/>
            <a:ext cx="6238875" cy="3509962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451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6451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0647" indent="-284864" eaLnBrk="0" hangingPunct="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39457" indent="-227891" eaLnBrk="0" hangingPunct="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595239" indent="-227891" eaLnBrk="0" hangingPunct="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1022" indent="-227891" eaLnBrk="0" hangingPunct="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06805" indent="-22789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62587" indent="-22789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18370" indent="-22789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74153" indent="-22789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18F49D71-AACC-4ED6-9DFB-FB0DE4BF90D2}" type="slidenum">
              <a:rPr lang="en-US" altLang="en-US" sz="1200"/>
              <a:pPr eaLnBrk="1" hangingPunct="1"/>
              <a:t>41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31649418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419100" y="703263"/>
            <a:ext cx="6238875" cy="3509962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65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6656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0647" indent="-284864" eaLnBrk="0" hangingPunct="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39457" indent="-227891" eaLnBrk="0" hangingPunct="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595239" indent="-227891" eaLnBrk="0" hangingPunct="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1022" indent="-227891" eaLnBrk="0" hangingPunct="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06805" indent="-22789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62587" indent="-22789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18370" indent="-22789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74153" indent="-22789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49811525-59E4-409F-8129-29C7E7900CF5}" type="slidenum">
              <a:rPr lang="en-US" altLang="en-US" sz="1200"/>
              <a:pPr eaLnBrk="1" hangingPunct="1"/>
              <a:t>42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5501361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419100" y="703263"/>
            <a:ext cx="6238875" cy="3509962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758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6758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0647" indent="-284864" eaLnBrk="0" hangingPunct="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39457" indent="-227891" eaLnBrk="0" hangingPunct="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595239" indent="-227891" eaLnBrk="0" hangingPunct="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1022" indent="-227891" eaLnBrk="0" hangingPunct="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06805" indent="-22789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62587" indent="-22789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18370" indent="-22789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74153" indent="-22789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855F88C0-5CC9-473A-8152-E2A3CA06C715}" type="slidenum">
              <a:rPr lang="en-US" altLang="en-US" sz="1200"/>
              <a:pPr eaLnBrk="1" hangingPunct="1"/>
              <a:t>43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30014256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419100" y="703263"/>
            <a:ext cx="6238875" cy="3509962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270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7270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0647" indent="-284864" eaLnBrk="0" hangingPunct="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39457" indent="-227891" eaLnBrk="0" hangingPunct="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595239" indent="-227891" eaLnBrk="0" hangingPunct="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1022" indent="-227891" eaLnBrk="0" hangingPunct="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06805" indent="-22789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62587" indent="-22789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18370" indent="-22789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74153" indent="-22789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F12986E2-BC01-4BB9-9903-88E1823CA19F}" type="slidenum">
              <a:rPr lang="en-US" altLang="en-US" sz="1200"/>
              <a:pPr eaLnBrk="1" hangingPunct="1"/>
              <a:t>46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3075716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419100" y="703263"/>
            <a:ext cx="6238875" cy="3509962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373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7373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0647" indent="-284864" eaLnBrk="0" hangingPunct="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39457" indent="-227891" eaLnBrk="0" hangingPunct="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595239" indent="-227891" eaLnBrk="0" hangingPunct="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1022" indent="-227891" eaLnBrk="0" hangingPunct="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06805" indent="-22789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62587" indent="-22789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18370" indent="-22789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74153" indent="-22789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F7BD6AF2-FDBB-4816-898F-4BA07094961C}" type="slidenum">
              <a:rPr lang="en-US" altLang="en-US" sz="1200"/>
              <a:pPr eaLnBrk="1" hangingPunct="1"/>
              <a:t>51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1929946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419100" y="703263"/>
            <a:ext cx="6238875" cy="3509962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577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7578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0647" indent="-284864" eaLnBrk="0" hangingPunct="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39457" indent="-227891" eaLnBrk="0" hangingPunct="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595239" indent="-227891" eaLnBrk="0" hangingPunct="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1022" indent="-227891" eaLnBrk="0" hangingPunct="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06805" indent="-22789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62587" indent="-22789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18370" indent="-22789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74153" indent="-22789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14F9DC52-5E33-4BA7-BACF-1EB8B887CC2B}" type="slidenum">
              <a:rPr lang="en-US" altLang="en-US" sz="1200"/>
              <a:pPr eaLnBrk="1" hangingPunct="1"/>
              <a:t>52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17430514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1027"/>
          <p:cNvSpPr>
            <a:spLocks noChangeArrowheads="1"/>
          </p:cNvSpPr>
          <p:nvPr/>
        </p:nvSpPr>
        <p:spPr bwMode="auto">
          <a:xfrm>
            <a:off x="914400" y="990600"/>
            <a:ext cx="6908800" cy="1905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0"/>
              </a:spcBef>
              <a:buClrTx/>
              <a:buSzTx/>
              <a:buFontTx/>
              <a:buNone/>
              <a:defRPr/>
            </a:pPr>
            <a:endParaRPr kumimoji="1" lang="en-US" sz="2400"/>
          </a:p>
        </p:txBody>
      </p:sp>
      <p:sp>
        <p:nvSpPr>
          <p:cNvPr id="9" name="Line 4103"/>
          <p:cNvSpPr>
            <a:spLocks noChangeShapeType="1"/>
          </p:cNvSpPr>
          <p:nvPr userDrawn="1"/>
        </p:nvSpPr>
        <p:spPr bwMode="auto">
          <a:xfrm>
            <a:off x="0" y="3048000"/>
            <a:ext cx="11988800" cy="0"/>
          </a:xfrm>
          <a:prstGeom prst="line">
            <a:avLst/>
          </a:prstGeom>
          <a:noFill/>
          <a:ln w="50800">
            <a:solidFill>
              <a:srgbClr val="500000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>
              <a:defRPr/>
            </a:pPr>
            <a:endParaRPr lang="en-US" sz="2800" dirty="0"/>
          </a:p>
        </p:txBody>
      </p:sp>
      <p:sp>
        <p:nvSpPr>
          <p:cNvPr id="10" name="Rectangle 4098"/>
          <p:cNvSpPr>
            <a:spLocks noGrp="1" noChangeArrowheads="1"/>
          </p:cNvSpPr>
          <p:nvPr>
            <p:ph type="ctrTitle" sz="quarter"/>
          </p:nvPr>
        </p:nvSpPr>
        <p:spPr>
          <a:xfrm>
            <a:off x="914400" y="228600"/>
            <a:ext cx="10363200" cy="1143000"/>
          </a:xfrm>
        </p:spPr>
        <p:txBody>
          <a:bodyPr/>
          <a:lstStyle>
            <a:lvl1pPr>
              <a:defRPr sz="3600" baseline="0">
                <a:solidFill>
                  <a:srgbClr val="1E000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Rectangle 4099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930400" y="3124200"/>
            <a:ext cx="8534400" cy="1752600"/>
          </a:xfrm>
        </p:spPr>
        <p:txBody>
          <a:bodyPr/>
          <a:lstStyle>
            <a:lvl1pPr marL="0" indent="0" algn="ctr">
              <a:buFontTx/>
              <a:buNone/>
              <a:defRPr baseline="0">
                <a:solidFill>
                  <a:srgbClr val="1E000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200" y="5486400"/>
            <a:ext cx="3886200" cy="103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9505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11176000" cy="1066800"/>
          </a:xfrm>
        </p:spPr>
        <p:txBody>
          <a:bodyPr/>
          <a:lstStyle>
            <a:lvl1pPr>
              <a:defRPr baseline="0">
                <a:solidFill>
                  <a:srgbClr val="1E0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280160"/>
            <a:ext cx="11297920" cy="3733800"/>
          </a:xfrm>
        </p:spPr>
        <p:txBody>
          <a:bodyPr/>
          <a:lstStyle>
            <a:lvl1pPr marL="457200" indent="-457200">
              <a:buClr>
                <a:srgbClr val="1E0000"/>
              </a:buClr>
              <a:buSzPct val="100000"/>
              <a:buFont typeface="Arial" panose="020B0604020202020204" pitchFamily="34" charset="0"/>
              <a:buChar char="•"/>
              <a:defRPr baseline="0">
                <a:solidFill>
                  <a:srgbClr val="1E0000"/>
                </a:solidFill>
              </a:defRPr>
            </a:lvl1pPr>
            <a:lvl2pPr>
              <a:buClr>
                <a:srgbClr val="1E0000"/>
              </a:buClr>
              <a:defRPr baseline="0">
                <a:solidFill>
                  <a:srgbClr val="1E0000"/>
                </a:solidFill>
              </a:defRPr>
            </a:lvl2pPr>
            <a:lvl3pPr marL="1257300" indent="-342900">
              <a:buClr>
                <a:srgbClr val="1E0000"/>
              </a:buClr>
              <a:buSzPct val="90000"/>
              <a:buFont typeface="Arial" panose="020B0604020202020204" pitchFamily="34" charset="0"/>
              <a:buChar char="•"/>
              <a:defRPr baseline="0">
                <a:solidFill>
                  <a:srgbClr val="1E0000"/>
                </a:solidFill>
              </a:defRPr>
            </a:lvl3pPr>
            <a:lvl4pPr>
              <a:buClr>
                <a:srgbClr val="1E0000"/>
              </a:buClr>
              <a:defRPr baseline="0">
                <a:solidFill>
                  <a:srgbClr val="1E0000"/>
                </a:solidFill>
              </a:defRPr>
            </a:lvl4pPr>
            <a:lvl5pPr>
              <a:buClr>
                <a:srgbClr val="1E0000"/>
              </a:buClr>
              <a:defRPr baseline="0">
                <a:solidFill>
                  <a:srgbClr val="1E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9448800" y="6324600"/>
            <a:ext cx="2540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r">
              <a:defRPr sz="2000">
                <a:latin typeface="Times New Roman" pitchFamily="18" charset="0"/>
              </a:defRPr>
            </a:lvl1pPr>
          </a:lstStyle>
          <a:p>
            <a:pPr>
              <a:defRPr/>
            </a:pPr>
            <a:fld id="{F6D20532-61D7-47D0-903F-227F7C48AD3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40204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460070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10668000" cy="106984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24000"/>
            <a:ext cx="5232400" cy="37338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0" y="1524000"/>
            <a:ext cx="5232400" cy="37338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231743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11155680" cy="1069848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9448800" y="6324600"/>
            <a:ext cx="2540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r">
              <a:defRPr sz="2000">
                <a:latin typeface="Times New Roman" pitchFamily="18" charset="0"/>
              </a:defRPr>
            </a:lvl1pPr>
          </a:lstStyle>
          <a:p>
            <a:pPr>
              <a:defRPr/>
            </a:pPr>
            <a:fld id="{F6D20532-61D7-47D0-903F-227F7C48AD3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24227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00216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AutoShape 5"/>
          <p:cNvSpPr>
            <a:spLocks noChangeArrowheads="1"/>
          </p:cNvSpPr>
          <p:nvPr/>
        </p:nvSpPr>
        <p:spPr bwMode="auto">
          <a:xfrm>
            <a:off x="1016000" y="1143000"/>
            <a:ext cx="6807200" cy="6096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0"/>
              </a:spcBef>
              <a:buClrTx/>
              <a:buSzTx/>
              <a:buFontTx/>
              <a:buNone/>
              <a:defRPr/>
            </a:pPr>
            <a:endParaRPr kumimoji="1" lang="en-US" sz="2400"/>
          </a:p>
        </p:txBody>
      </p:sp>
      <p:sp>
        <p:nvSpPr>
          <p:cNvPr id="25615" name="Rectangle 15"/>
          <p:cNvSpPr>
            <a:spLocks noChangeArrowheads="1"/>
          </p:cNvSpPr>
          <p:nvPr userDrawn="1"/>
        </p:nvSpPr>
        <p:spPr bwMode="auto">
          <a:xfrm>
            <a:off x="304801" y="6629401"/>
            <a:ext cx="11578167" cy="9525"/>
          </a:xfrm>
          <a:prstGeom prst="rect">
            <a:avLst/>
          </a:prstGeom>
          <a:gradFill rotWithShape="0">
            <a:gsLst>
              <a:gs pos="0">
                <a:schemeClr val="folHlink"/>
              </a:gs>
              <a:gs pos="100000">
                <a:schemeClr val="folHlink">
                  <a:gamma/>
                  <a:tint val="25098"/>
                  <a:invGamma/>
                </a:schemeClr>
              </a:gs>
            </a:gsLst>
            <a:path path="shape">
              <a:fillToRect l="50000" t="50000" r="50000" b="50000"/>
            </a:path>
          </a:gradFill>
          <a:ln w="1905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spcBef>
                <a:spcPct val="0"/>
              </a:spcBef>
              <a:buClrTx/>
              <a:buSzTx/>
              <a:buFontTx/>
              <a:buNone/>
              <a:defRPr/>
            </a:pPr>
            <a:endParaRPr lang="en-US" sz="2400">
              <a:latin typeface="Helvetica" charset="0"/>
            </a:endParaRPr>
          </a:p>
        </p:txBody>
      </p:sp>
      <p:sp>
        <p:nvSpPr>
          <p:cNvPr id="11" name="Line 8"/>
          <p:cNvSpPr>
            <a:spLocks noChangeShapeType="1"/>
          </p:cNvSpPr>
          <p:nvPr userDrawn="1"/>
        </p:nvSpPr>
        <p:spPr bwMode="auto">
          <a:xfrm>
            <a:off x="0" y="1143000"/>
            <a:ext cx="11176000" cy="0"/>
          </a:xfrm>
          <a:prstGeom prst="line">
            <a:avLst/>
          </a:prstGeom>
          <a:noFill/>
          <a:ln w="50800">
            <a:solidFill>
              <a:srgbClr val="500000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>
              <a:defRPr/>
            </a:pPr>
            <a:endParaRPr lang="en-US" sz="2800" dirty="0"/>
          </a:p>
        </p:txBody>
      </p:sp>
      <p:sp>
        <p:nvSpPr>
          <p:cNvPr id="12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76200"/>
            <a:ext cx="106680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3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9448800" y="6324600"/>
            <a:ext cx="2540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r">
              <a:defRPr sz="2000">
                <a:latin typeface="Times New Roman" pitchFamily="18" charset="0"/>
              </a:defRPr>
            </a:lvl1pPr>
          </a:lstStyle>
          <a:p>
            <a:pPr>
              <a:defRPr/>
            </a:pPr>
            <a:fld id="{F6D20532-61D7-47D0-903F-227F7C48AD3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5" name="Rectangle 7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80160"/>
            <a:ext cx="10668000" cy="3733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3074" name="Picture 2" descr="Related image"/>
          <p:cNvPicPr>
            <a:picLocks noChangeAspect="1" noChangeArrowheads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318241" y="838200"/>
            <a:ext cx="670559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23" r:id="rId2"/>
    <p:sldLayoutId id="2147483724" r:id="rId3"/>
    <p:sldLayoutId id="2147483725" r:id="rId4"/>
    <p:sldLayoutId id="2147483727" r:id="rId5"/>
    <p:sldLayoutId id="2147483734" r:id="rId6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 baseline="0">
          <a:solidFill>
            <a:srgbClr val="3C0000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9pPr>
    </p:titleStyle>
    <p:bodyStyle>
      <a:lvl1pPr marL="457200" indent="-4572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2800" baseline="0">
          <a:solidFill>
            <a:srgbClr val="280000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75000"/>
        <a:buChar char="–"/>
        <a:defRPr sz="2400" baseline="0">
          <a:solidFill>
            <a:srgbClr val="280000"/>
          </a:solidFill>
          <a:latin typeface="+mn-lt"/>
        </a:defRPr>
      </a:lvl2pPr>
      <a:lvl3pPr marL="1257300" indent="-3429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90000"/>
        <a:buFont typeface="Arial" panose="020B0604020202020204" pitchFamily="34" charset="0"/>
        <a:buChar char="•"/>
        <a:defRPr sz="2000" baseline="0">
          <a:solidFill>
            <a:srgbClr val="280000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80000"/>
        <a:buChar char="–"/>
        <a:defRPr sz="2000" baseline="0">
          <a:solidFill>
            <a:srgbClr val="280000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2" charset="2"/>
        <a:buChar char="»"/>
        <a:defRPr sz="2000" baseline="0">
          <a:solidFill>
            <a:srgbClr val="280000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2" charset="2"/>
        <a:defRPr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2" charset="2"/>
        <a:defRPr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2" charset="2"/>
        <a:defRPr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2" charset="2"/>
        <a:defRPr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overbye@tamu.edu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Mains_electricity_by_country#/media/File:World_Map_of_Mains_Voltages_and_Frequencies,_Detailed.svg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2"/>
          <p:cNvSpPr>
            <a:spLocks noGrp="1" noChangeArrowheads="1"/>
          </p:cNvSpPr>
          <p:nvPr>
            <p:ph type="ctrTitle"/>
          </p:nvPr>
        </p:nvSpPr>
        <p:spPr>
          <a:xfrm>
            <a:off x="1524000" y="76201"/>
            <a:ext cx="9144000" cy="1646237"/>
          </a:xfrm>
          <a:noFill/>
        </p:spPr>
        <p:txBody>
          <a:bodyPr anchor="ctr"/>
          <a:lstStyle/>
          <a:p>
            <a:pPr algn="ctr" eaLnBrk="1" hangingPunct="1">
              <a:spcBef>
                <a:spcPct val="50000"/>
              </a:spcBef>
            </a:pPr>
            <a:r>
              <a:rPr lang="en-US" b="1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Fundamentals of Electric Grid Transmission Planning</a:t>
            </a:r>
            <a:b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US" altLang="en-US" dirty="0"/>
          </a:p>
        </p:txBody>
      </p:sp>
      <p:sp>
        <p:nvSpPr>
          <p:cNvPr id="6" name="Rectangle 5"/>
          <p:cNvSpPr/>
          <p:nvPr/>
        </p:nvSpPr>
        <p:spPr>
          <a:xfrm>
            <a:off x="1828800" y="1752601"/>
            <a:ext cx="86868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kern="0" dirty="0">
                <a:solidFill>
                  <a:srgbClr val="1E0000"/>
                </a:solidFill>
                <a:latin typeface="Arial" pitchFamily="34" charset="0"/>
                <a:cs typeface="Arial" pitchFamily="34" charset="0"/>
              </a:rPr>
              <a:t>Talk 1: </a:t>
            </a:r>
            <a:r>
              <a:rPr lang="en-US" sz="32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Overview of the Electric Grid and History of Electric Grid Planning </a:t>
            </a:r>
            <a:endParaRPr lang="en-US" sz="3200" b="1" kern="0" dirty="0">
              <a:solidFill>
                <a:schemeClr val="tx1">
                  <a:lumMod val="50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7" name="Subtitle 2"/>
          <p:cNvSpPr>
            <a:spLocks noGrp="1"/>
          </p:cNvSpPr>
          <p:nvPr>
            <p:ph type="subTitle" sz="quarter" idx="1"/>
          </p:nvPr>
        </p:nvSpPr>
        <p:spPr>
          <a:xfrm>
            <a:off x="1752600" y="3251817"/>
            <a:ext cx="8534400" cy="1752600"/>
          </a:xfrm>
        </p:spPr>
        <p:txBody>
          <a:bodyPr/>
          <a:lstStyle/>
          <a:p>
            <a:r>
              <a:rPr lang="en-US" dirty="0"/>
              <a:t>Prof. Tom Overbye</a:t>
            </a:r>
          </a:p>
          <a:p>
            <a:r>
              <a:rPr lang="en-US" dirty="0"/>
              <a:t>Dept. of Electrical and Computer Engineering</a:t>
            </a:r>
          </a:p>
          <a:p>
            <a:r>
              <a:rPr lang="en-US" dirty="0"/>
              <a:t>Texas A&amp;M University</a:t>
            </a:r>
          </a:p>
          <a:p>
            <a:r>
              <a:rPr lang="en-US" dirty="0">
                <a:hlinkClick r:id="rId3"/>
              </a:rPr>
              <a:t>overbye@tamu.edu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B84AFF0-0516-D159-2F73-86E2E4C3D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600" b="1" dirty="0">
                <a:solidFill>
                  <a:srgbClr val="1E0000"/>
                </a:solidFill>
                <a:latin typeface="Arial" pitchFamily="34" charset="0"/>
                <a:ea typeface="+mj-ea"/>
                <a:cs typeface="Arial" pitchFamily="34" charset="0"/>
              </a:rPr>
              <a:t>Short Course Topics, Tuesday</a:t>
            </a:r>
            <a:endParaRPr lang="en-US" dirty="0"/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EB0EE537-C809-90A5-DFB2-A73976C8E213}"/>
              </a:ext>
            </a:extLst>
          </p:cNvPr>
          <p:cNvSpPr txBox="1">
            <a:spLocks/>
          </p:cNvSpPr>
          <p:nvPr/>
        </p:nvSpPr>
        <p:spPr bwMode="auto">
          <a:xfrm>
            <a:off x="11356848" y="6324600"/>
            <a:ext cx="61264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0AF38EFD-512B-4531-8A51-5AEF24EFF359}" type="slidenum">
              <a:rPr lang="en-US" smtClean="0">
                <a:solidFill>
                  <a:schemeClr val="tx1">
                    <a:lumMod val="50000"/>
                  </a:schemeClr>
                </a:solidFill>
              </a:rPr>
              <a:pPr>
                <a:defRPr/>
              </a:pPr>
              <a:t>9</a:t>
            </a:fld>
            <a:endParaRPr lang="en-US" dirty="0">
              <a:solidFill>
                <a:schemeClr val="tx1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6F192C-5364-8E90-57B4-080F9967464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1" y="1280160"/>
            <a:ext cx="10684927" cy="512064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B9F846-54B3-4E7D-8D4C-1D09DA140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600" b="1" dirty="0">
                <a:solidFill>
                  <a:srgbClr val="1E0000"/>
                </a:solidFill>
                <a:latin typeface="Arial" pitchFamily="34" charset="0"/>
                <a:ea typeface="+mj-ea"/>
                <a:cs typeface="Arial" pitchFamily="34" charset="0"/>
              </a:rPr>
              <a:t>Short Course Topics, Wednesday</a:t>
            </a:r>
            <a:endParaRPr lang="en-US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01D115BD-71F3-7D5A-B3A5-F9517A9219A1}"/>
              </a:ext>
            </a:extLst>
          </p:cNvPr>
          <p:cNvSpPr txBox="1">
            <a:spLocks/>
          </p:cNvSpPr>
          <p:nvPr/>
        </p:nvSpPr>
        <p:spPr bwMode="auto">
          <a:xfrm>
            <a:off x="11356848" y="6324600"/>
            <a:ext cx="61264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0AF38EFD-512B-4531-8A51-5AEF24EFF359}" type="slidenum">
              <a:rPr lang="en-US" smtClean="0">
                <a:solidFill>
                  <a:schemeClr val="tx1">
                    <a:lumMod val="50000"/>
                  </a:schemeClr>
                </a:solidFill>
              </a:rPr>
              <a:pPr>
                <a:defRPr/>
              </a:pPr>
              <a:t>10</a:t>
            </a:fld>
            <a:endParaRPr lang="en-US" dirty="0">
              <a:solidFill>
                <a:schemeClr val="tx1">
                  <a:lumMod val="50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5E5FD1-541E-D7F2-C4EA-BEA406D47A4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1280161"/>
            <a:ext cx="9677400" cy="4134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6696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618077-6CFC-D69C-E621-E8B92FA7F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600" b="1" dirty="0">
                <a:solidFill>
                  <a:srgbClr val="1E0000"/>
                </a:solidFill>
                <a:latin typeface="Arial" pitchFamily="34" charset="0"/>
                <a:ea typeface="+mj-ea"/>
                <a:cs typeface="Arial" pitchFamily="34" charset="0"/>
              </a:rPr>
              <a:t>Short Course Topics, Thursday</a:t>
            </a:r>
            <a:endParaRPr lang="en-US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2EB9AEF4-AF50-E3B0-B521-96CD135F886A}"/>
              </a:ext>
            </a:extLst>
          </p:cNvPr>
          <p:cNvSpPr txBox="1">
            <a:spLocks/>
          </p:cNvSpPr>
          <p:nvPr/>
        </p:nvSpPr>
        <p:spPr bwMode="auto">
          <a:xfrm>
            <a:off x="11356848" y="6324600"/>
            <a:ext cx="61264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0AF38EFD-512B-4531-8A51-5AEF24EFF359}" type="slidenum">
              <a:rPr lang="en-US" smtClean="0">
                <a:solidFill>
                  <a:schemeClr val="tx1">
                    <a:lumMod val="50000"/>
                  </a:schemeClr>
                </a:solidFill>
              </a:rPr>
              <a:pPr>
                <a:defRPr/>
              </a:pPr>
              <a:t>11</a:t>
            </a:fld>
            <a:endParaRPr lang="en-US" dirty="0">
              <a:solidFill>
                <a:schemeClr val="tx1">
                  <a:lumMod val="50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B8AFA0-6B7D-6A27-FEAF-C0241D2356E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0624" y="1280160"/>
            <a:ext cx="11032451" cy="3825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057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Electric Grid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80160"/>
            <a:ext cx="10515600" cy="3733800"/>
          </a:xfrm>
        </p:spPr>
        <p:txBody>
          <a:bodyPr/>
          <a:lstStyle/>
          <a:p>
            <a:r>
              <a:rPr lang="en-US" altLang="en-US" dirty="0">
                <a:cs typeface="Geneva" charset="0"/>
              </a:rPr>
              <a:t>Generation – source of electric energy</a:t>
            </a:r>
          </a:p>
          <a:p>
            <a:pPr lvl="1"/>
            <a:r>
              <a:rPr lang="en-US" altLang="en-US" dirty="0">
                <a:ea typeface="Geneva" charset="0"/>
              </a:rPr>
              <a:t>Coal had provided over half of the U.S. electric energy, but now natural gas leads, with renewable sources rapidly growing</a:t>
            </a:r>
          </a:p>
          <a:p>
            <a:r>
              <a:rPr lang="en-US" altLang="en-US" dirty="0">
                <a:cs typeface="Geneva" charset="0"/>
              </a:rPr>
              <a:t>Load – consumes electric energy</a:t>
            </a:r>
          </a:p>
          <a:p>
            <a:pPr lvl="1"/>
            <a:r>
              <a:rPr lang="en-US" altLang="en-US" dirty="0">
                <a:ea typeface="Geneva" charset="0"/>
              </a:rPr>
              <a:t>Consumers are in complete control of </a:t>
            </a:r>
            <a:br>
              <a:rPr lang="en-US" altLang="en-US" dirty="0">
                <a:ea typeface="Geneva" charset="0"/>
              </a:rPr>
            </a:br>
            <a:r>
              <a:rPr lang="en-US" altLang="en-US" dirty="0">
                <a:ea typeface="Geneva" charset="0"/>
              </a:rPr>
              <a:t>the switch; utilities must supply </a:t>
            </a:r>
            <a:br>
              <a:rPr lang="en-US" altLang="en-US" dirty="0">
                <a:ea typeface="Geneva" charset="0"/>
              </a:rPr>
            </a:br>
            <a:r>
              <a:rPr lang="en-US" altLang="en-US" dirty="0">
                <a:ea typeface="Geneva" charset="0"/>
              </a:rPr>
              <a:t>enough power to meet load</a:t>
            </a:r>
          </a:p>
          <a:p>
            <a:r>
              <a:rPr lang="en-US" altLang="en-US" dirty="0">
                <a:cs typeface="Geneva" charset="0"/>
              </a:rPr>
              <a:t>Transmission and Distribution – </a:t>
            </a:r>
            <a:br>
              <a:rPr lang="en-US" altLang="en-US" dirty="0">
                <a:cs typeface="Geneva" charset="0"/>
              </a:rPr>
            </a:br>
            <a:r>
              <a:rPr lang="en-US" altLang="en-US" dirty="0">
                <a:cs typeface="Geneva" charset="0"/>
              </a:rPr>
              <a:t>the wires that carry the power from </a:t>
            </a:r>
            <a:br>
              <a:rPr lang="en-US" altLang="en-US" dirty="0">
                <a:cs typeface="Geneva" charset="0"/>
              </a:rPr>
            </a:br>
            <a:r>
              <a:rPr lang="en-US" altLang="en-US" dirty="0">
                <a:cs typeface="Geneva" charset="0"/>
              </a:rPr>
              <a:t>generation to load</a:t>
            </a:r>
          </a:p>
          <a:p>
            <a:pPr lvl="1"/>
            <a:r>
              <a:rPr lang="en-US" altLang="en-US" dirty="0">
                <a:ea typeface="Geneva" charset="0"/>
              </a:rPr>
              <a:t>Operating at voltages up to 765 kV (kilovolt),</a:t>
            </a:r>
            <a:br>
              <a:rPr lang="en-US" altLang="en-US" dirty="0">
                <a:ea typeface="Geneva" charset="0"/>
              </a:rPr>
            </a:br>
            <a:r>
              <a:rPr lang="en-US" altLang="en-US" dirty="0">
                <a:ea typeface="Geneva" charset="0"/>
              </a:rPr>
              <a:t>with 500 kV, 345 kV, 230 kV 161 kV and 138 kV common</a:t>
            </a:r>
          </a:p>
          <a:p>
            <a:endParaRPr lang="en-US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FF2F55F7-4457-4705-049D-FF08ADF6C64C}"/>
              </a:ext>
            </a:extLst>
          </p:cNvPr>
          <p:cNvSpPr txBox="1">
            <a:spLocks/>
          </p:cNvSpPr>
          <p:nvPr/>
        </p:nvSpPr>
        <p:spPr bwMode="auto">
          <a:xfrm>
            <a:off x="11356848" y="6324600"/>
            <a:ext cx="61264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0AF38EFD-512B-4531-8A51-5AEF24EFF359}" type="slidenum">
              <a:rPr lang="en-US" smtClean="0">
                <a:solidFill>
                  <a:schemeClr val="tx1">
                    <a:lumMod val="50000"/>
                  </a:schemeClr>
                </a:solidFill>
              </a:rPr>
              <a:pPr>
                <a:defRPr/>
              </a:pPr>
              <a:t>12</a:t>
            </a:fld>
            <a:endParaRPr lang="en-US" dirty="0">
              <a:solidFill>
                <a:schemeClr val="tx1">
                  <a:lumMod val="50000"/>
                </a:schemeClr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521BA79-73A6-AD54-991B-82FD93D809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7930" y="2590800"/>
            <a:ext cx="5227820" cy="2057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33D4845-FA96-CEF6-BAFF-48FFBB05F6FE}"/>
              </a:ext>
            </a:extLst>
          </p:cNvPr>
          <p:cNvSpPr txBox="1"/>
          <p:nvPr/>
        </p:nvSpPr>
        <p:spPr>
          <a:xfrm>
            <a:off x="6324600" y="4800600"/>
            <a:ext cx="5410200" cy="523220"/>
          </a:xfrm>
          <a:prstGeom prst="rect">
            <a:avLst/>
          </a:prstGeom>
          <a:solidFill>
            <a:schemeClr val="accent3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32C2C"/>
                </a:solidFill>
                <a:effectLst/>
                <a:uLnTx/>
                <a:uFillTx/>
                <a:latin typeface="Times New Roman"/>
              </a:rPr>
              <a:t>Image source is US DOE, www.energy.gov/indianenergy/articles/united-states-electricity-industry-primer</a:t>
            </a:r>
          </a:p>
        </p:txBody>
      </p:sp>
    </p:spTree>
    <p:extLst>
      <p:ext uri="{BB962C8B-B14F-4D97-AF65-F5344CB8AC3E}">
        <p14:creationId xmlns:p14="http://schemas.microsoft.com/office/powerpoint/2010/main" val="17773269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Electric Grid Time Frames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3400" y="1416729"/>
            <a:ext cx="8275117" cy="480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533400" y="6096000"/>
            <a:ext cx="794084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Clr>
                <a:srgbClr val="003366"/>
              </a:buClr>
            </a:pPr>
            <a:r>
              <a:rPr lang="en-US" sz="1400" dirty="0">
                <a:solidFill>
                  <a:srgbClr val="1E0000"/>
                </a:solidFill>
                <a:latin typeface="+mj-lt"/>
              </a:rPr>
              <a:t>Image: Sauer, P.W., M. A. Pai, Power System Dynamics and Stability, Stripes Publishing, 2007</a:t>
            </a: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2FD6D18A-2114-9198-6362-5C708428F59A}"/>
              </a:ext>
            </a:extLst>
          </p:cNvPr>
          <p:cNvSpPr txBox="1">
            <a:spLocks/>
          </p:cNvSpPr>
          <p:nvPr/>
        </p:nvSpPr>
        <p:spPr bwMode="auto">
          <a:xfrm>
            <a:off x="11356848" y="6324600"/>
            <a:ext cx="61264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0AF38EFD-512B-4531-8A51-5AEF24EFF359}" type="slidenum">
              <a:rPr lang="en-US" smtClean="0">
                <a:solidFill>
                  <a:schemeClr val="tx1">
                    <a:lumMod val="50000"/>
                  </a:schemeClr>
                </a:solidFill>
              </a:rPr>
              <a:pPr>
                <a:defRPr/>
              </a:pPr>
              <a:t>13</a:t>
            </a:fld>
            <a:endParaRPr lang="en-US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36252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cs typeface="Geneva" charset="0"/>
              </a:rPr>
              <a:t>Power and Energy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80160"/>
            <a:ext cx="8839200" cy="3733800"/>
          </a:xfrm>
        </p:spPr>
        <p:txBody>
          <a:bodyPr/>
          <a:lstStyle/>
          <a:p>
            <a:r>
              <a:rPr lang="en-US" altLang="en-US" dirty="0">
                <a:cs typeface="Geneva" charset="0"/>
              </a:rPr>
              <a:t>Power is the instantaneous transfer of energy; expressed in watts (W), kW, MW, GW</a:t>
            </a:r>
          </a:p>
          <a:p>
            <a:pPr lvl="1"/>
            <a:r>
              <a:rPr lang="en-US" altLang="en-US" dirty="0">
                <a:ea typeface="Geneva" charset="0"/>
              </a:rPr>
              <a:t>US installed generation capacity is about 1000 GW</a:t>
            </a:r>
          </a:p>
          <a:p>
            <a:r>
              <a:rPr lang="en-US" altLang="en-US" dirty="0">
                <a:cs typeface="Geneva" charset="0"/>
              </a:rPr>
              <a:t>Energy is the integration of power over time; expressed in units of joules (J = 1 W-sec), kWh (3.6 x 10</a:t>
            </a:r>
            <a:r>
              <a:rPr lang="en-US" altLang="en-US" baseline="30000" dirty="0">
                <a:cs typeface="Geneva" charset="0"/>
              </a:rPr>
              <a:t>6</a:t>
            </a:r>
            <a:r>
              <a:rPr lang="en-US" altLang="en-US" dirty="0">
                <a:cs typeface="Geneva" charset="0"/>
              </a:rPr>
              <a:t> J), or </a:t>
            </a:r>
            <a:r>
              <a:rPr lang="en-US" altLang="en-US" dirty="0" err="1">
                <a:cs typeface="Geneva" charset="0"/>
              </a:rPr>
              <a:t>btu</a:t>
            </a:r>
            <a:r>
              <a:rPr lang="en-US" altLang="en-US" dirty="0">
                <a:cs typeface="Geneva" charset="0"/>
              </a:rPr>
              <a:t> (1055 J; 1 </a:t>
            </a:r>
            <a:r>
              <a:rPr lang="en-US" altLang="en-US" dirty="0" err="1">
                <a:cs typeface="Geneva" charset="0"/>
              </a:rPr>
              <a:t>MBtu</a:t>
            </a:r>
            <a:r>
              <a:rPr lang="en-US" altLang="en-US" dirty="0">
                <a:cs typeface="Geneva" charset="0"/>
              </a:rPr>
              <a:t>=0.292 MWh)</a:t>
            </a:r>
          </a:p>
          <a:p>
            <a:r>
              <a:rPr lang="en-US" altLang="en-US" dirty="0">
                <a:cs typeface="Geneva" charset="0"/>
              </a:rPr>
              <a:t>U.S. electric energy consumption is about 4150 billion kWh (about 12,500 kWh per person; 1.4 kW continuous per person on average)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92679F-0092-FC75-686E-285E5B4DDE83}"/>
              </a:ext>
            </a:extLst>
          </p:cNvPr>
          <p:cNvSpPr txBox="1">
            <a:spLocks/>
          </p:cNvSpPr>
          <p:nvPr/>
        </p:nvSpPr>
        <p:spPr bwMode="auto">
          <a:xfrm>
            <a:off x="11356848" y="6324600"/>
            <a:ext cx="61264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0AF38EFD-512B-4531-8A51-5AEF24EFF359}" type="slidenum">
              <a:rPr lang="en-US" smtClean="0">
                <a:solidFill>
                  <a:schemeClr val="tx1">
                    <a:lumMod val="50000"/>
                  </a:schemeClr>
                </a:solidFill>
              </a:rPr>
              <a:pPr>
                <a:defRPr/>
              </a:pPr>
              <a:t>14</a:t>
            </a:fld>
            <a:endParaRPr lang="en-US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51748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cs typeface="Geneva" charset="0"/>
              </a:rPr>
              <a:t>AC System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>
                <a:cs typeface="Geneva" charset="0"/>
              </a:rPr>
              <a:t>The power grid is an ac system, operating at close to 60 Hz in North America, 50 Hz in many other places</a:t>
            </a:r>
          </a:p>
          <a:p>
            <a:r>
              <a:rPr lang="en-US" altLang="en-US" dirty="0">
                <a:cs typeface="Geneva" charset="0"/>
              </a:rPr>
              <a:t>Constant frequency ac systems are analyzed using phasor analysis, which expresses a time varying value, such as a voltage or current, as a magnitude and phase angle</a:t>
            </a:r>
          </a:p>
          <a:p>
            <a:pPr lvl="1"/>
            <a:r>
              <a:rPr lang="en-US" altLang="en-US" i="1" dirty="0">
                <a:ea typeface="ＭＳ Ｐゴシック" pitchFamily="34" charset="-128"/>
              </a:rPr>
              <a:t>v(t)</a:t>
            </a:r>
            <a:r>
              <a:rPr lang="en-US" altLang="en-US" dirty="0">
                <a:ea typeface="ＭＳ Ｐゴシック" pitchFamily="34" charset="-128"/>
              </a:rPr>
              <a:t>  =  	V</a:t>
            </a:r>
            <a:r>
              <a:rPr lang="en-US" altLang="en-US" baseline="-25000" dirty="0">
                <a:ea typeface="ＭＳ Ｐゴシック" pitchFamily="34" charset="-128"/>
              </a:rPr>
              <a:t>max </a:t>
            </a:r>
            <a:r>
              <a:rPr lang="en-US" altLang="en-US" dirty="0">
                <a:ea typeface="ＭＳ Ｐゴシック" pitchFamily="34" charset="-128"/>
              </a:rPr>
              <a:t>cos(</a:t>
            </a:r>
            <a:r>
              <a:rPr lang="en-US" altLang="en-US" dirty="0" err="1">
                <a:latin typeface="Symbol" pitchFamily="18" charset="2"/>
                <a:ea typeface="ＭＳ Ｐゴシック" pitchFamily="34" charset="-128"/>
              </a:rPr>
              <a:t>w</a:t>
            </a:r>
            <a:r>
              <a:rPr lang="en-US" altLang="en-US" dirty="0" err="1">
                <a:ea typeface="ＭＳ Ｐゴシック" pitchFamily="34" charset="-128"/>
              </a:rPr>
              <a:t>t</a:t>
            </a:r>
            <a:r>
              <a:rPr lang="en-US" altLang="en-US" dirty="0">
                <a:ea typeface="ＭＳ Ｐゴシック" pitchFamily="34" charset="-128"/>
              </a:rPr>
              <a:t> + </a:t>
            </a:r>
            <a:r>
              <a:rPr lang="en-US" altLang="en-US" dirty="0">
                <a:latin typeface="Symbol" pitchFamily="18" charset="2"/>
                <a:ea typeface="ＭＳ Ｐゴシック" pitchFamily="34" charset="-128"/>
              </a:rPr>
              <a:t>q</a:t>
            </a:r>
            <a:r>
              <a:rPr lang="en-US" altLang="en-US" baseline="-25000" dirty="0">
                <a:ea typeface="ＭＳ Ｐゴシック" pitchFamily="34" charset="-128"/>
              </a:rPr>
              <a:t>v</a:t>
            </a:r>
            <a:r>
              <a:rPr lang="en-US" altLang="en-US" dirty="0">
                <a:ea typeface="ＭＳ Ｐゴシック" pitchFamily="34" charset="-128"/>
              </a:rPr>
              <a:t>) </a:t>
            </a:r>
            <a:r>
              <a:rPr lang="en-US" altLang="en-US" dirty="0">
                <a:ea typeface="ＭＳ Ｐゴシック" pitchFamily="34" charset="-128"/>
                <a:sym typeface="Symbol" pitchFamily="18" charset="2"/>
              </a:rPr>
              <a:t> </a:t>
            </a:r>
            <a:r>
              <a:rPr lang="en-US" altLang="en-US" dirty="0" err="1">
                <a:ea typeface="ＭＳ Ｐゴシック" pitchFamily="34" charset="-128"/>
                <a:sym typeface="Symbol" pitchFamily="18" charset="2"/>
              </a:rPr>
              <a:t>V</a:t>
            </a:r>
            <a:r>
              <a:rPr lang="en-US" altLang="en-US" baseline="-25000" dirty="0" err="1">
                <a:ea typeface="ＭＳ Ｐゴシック" pitchFamily="34" charset="-128"/>
                <a:sym typeface="Symbol" pitchFamily="18" charset="2"/>
              </a:rPr>
              <a:t>rms</a:t>
            </a:r>
            <a:r>
              <a:rPr lang="en-US" altLang="en-US" dirty="0">
                <a:ea typeface="ＭＳ Ｐゴシック" pitchFamily="34" charset="-128"/>
                <a:sym typeface="Symbol" pitchFamily="18" charset="2"/>
              </a:rPr>
              <a:t></a:t>
            </a:r>
            <a:r>
              <a:rPr lang="en-US" altLang="en-US" dirty="0">
                <a:latin typeface="Symbol" pitchFamily="18" charset="2"/>
                <a:ea typeface="ＭＳ Ｐゴシック" pitchFamily="34" charset="-128"/>
              </a:rPr>
              <a:t> q</a:t>
            </a:r>
            <a:r>
              <a:rPr lang="en-US" altLang="en-US" baseline="-25000" dirty="0">
                <a:ea typeface="ＭＳ Ｐゴシック" pitchFamily="34" charset="-128"/>
              </a:rPr>
              <a:t>v </a:t>
            </a:r>
            <a:br>
              <a:rPr lang="en-US" altLang="en-US" baseline="-25000" dirty="0">
                <a:ea typeface="ＭＳ Ｐゴシック" pitchFamily="34" charset="-128"/>
              </a:rPr>
            </a:br>
            <a:endParaRPr lang="en-US" altLang="en-US" baseline="-25000" dirty="0">
              <a:ea typeface="ＭＳ Ｐゴシック" pitchFamily="34" charset="-128"/>
            </a:endParaRPr>
          </a:p>
          <a:p>
            <a:pPr lvl="1"/>
            <a:r>
              <a:rPr lang="en-US" altLang="en-US" dirty="0">
                <a:ea typeface="ＭＳ Ｐゴシック" pitchFamily="34" charset="-128"/>
              </a:rPr>
              <a:t>Phase angle is always with respect to an arbitrary reference angle </a:t>
            </a:r>
          </a:p>
          <a:p>
            <a:r>
              <a:rPr lang="en-US" altLang="en-US" dirty="0">
                <a:ea typeface="ＭＳ Ｐゴシック" pitchFamily="34" charset="-128"/>
              </a:rPr>
              <a:t>Here we’ll almost always be talking about ac systems and looking at the average power over a cycle</a:t>
            </a:r>
            <a:endParaRPr lang="en-US" altLang="en-US" dirty="0">
              <a:ea typeface="Geneva" charset="0"/>
            </a:endParaRP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7D0269-95E8-25CF-29D9-F0715A1C7D6D}"/>
              </a:ext>
            </a:extLst>
          </p:cNvPr>
          <p:cNvSpPr txBox="1"/>
          <p:nvPr/>
        </p:nvSpPr>
        <p:spPr>
          <a:xfrm>
            <a:off x="6477000" y="3352800"/>
            <a:ext cx="3678383" cy="830997"/>
          </a:xfrm>
          <a:prstGeom prst="rect">
            <a:avLst/>
          </a:prstGeom>
          <a:solidFill>
            <a:schemeClr val="accent3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332C2C"/>
                </a:solidFill>
                <a:effectLst/>
                <a:uLnTx/>
                <a:uFillTx/>
                <a:latin typeface="Times New Roman"/>
              </a:rPr>
              <a:t>This is one of the few equations in my slides!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9320E1A5-0F81-0C42-90F5-B15B2CBDB010}"/>
              </a:ext>
            </a:extLst>
          </p:cNvPr>
          <p:cNvSpPr txBox="1">
            <a:spLocks/>
          </p:cNvSpPr>
          <p:nvPr/>
        </p:nvSpPr>
        <p:spPr bwMode="auto">
          <a:xfrm>
            <a:off x="11356848" y="6324600"/>
            <a:ext cx="61264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0AF38EFD-512B-4531-8A51-5AEF24EFF359}" type="slidenum">
              <a:rPr lang="en-US" smtClean="0">
                <a:solidFill>
                  <a:schemeClr val="tx1">
                    <a:lumMod val="50000"/>
                  </a:schemeClr>
                </a:solidFill>
              </a:rPr>
              <a:pPr>
                <a:defRPr/>
              </a:pPr>
              <a:t>15</a:t>
            </a:fld>
            <a:endParaRPr lang="en-US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71605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Three-Phase Systems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Essentially all large-scale electric grids are three-phase</a:t>
            </a:r>
          </a:p>
          <a:p>
            <a:pPr lvl="1"/>
            <a:r>
              <a:rPr lang="en-US" dirty="0"/>
              <a:t>Three wires, with the same </a:t>
            </a:r>
            <a:br>
              <a:rPr lang="en-US" dirty="0"/>
            </a:br>
            <a:r>
              <a:rPr lang="en-US" dirty="0"/>
              <a:t>voltage magnitude and a phase </a:t>
            </a:r>
            <a:br>
              <a:rPr lang="en-US" dirty="0"/>
            </a:br>
            <a:r>
              <a:rPr lang="en-US" dirty="0"/>
              <a:t>shift of 120 degrees</a:t>
            </a:r>
          </a:p>
          <a:p>
            <a:r>
              <a:rPr lang="en-US" dirty="0"/>
              <a:t>Usually the high voltage</a:t>
            </a:r>
            <a:br>
              <a:rPr lang="en-US" dirty="0"/>
            </a:br>
            <a:r>
              <a:rPr lang="en-US" dirty="0"/>
              <a:t>electric grid is “balanced,”</a:t>
            </a:r>
          </a:p>
          <a:p>
            <a:pPr lvl="1"/>
            <a:r>
              <a:rPr lang="en-US" dirty="0"/>
              <a:t>This means that it can be very </a:t>
            </a:r>
            <a:br>
              <a:rPr lang="en-US" dirty="0"/>
            </a:br>
            <a:r>
              <a:rPr lang="en-US" dirty="0"/>
              <a:t>well modeled as an equivalent </a:t>
            </a:r>
            <a:br>
              <a:rPr lang="en-US" dirty="0"/>
            </a:br>
            <a:r>
              <a:rPr lang="en-US" dirty="0"/>
              <a:t>single-phase system</a:t>
            </a:r>
          </a:p>
          <a:p>
            <a:pPr lvl="1"/>
            <a:r>
              <a:rPr lang="en-US" dirty="0"/>
              <a:t>The three-phase lines are often </a:t>
            </a:r>
            <a:br>
              <a:rPr lang="en-US" dirty="0"/>
            </a:br>
            <a:r>
              <a:rPr lang="en-US" dirty="0"/>
              <a:t>shown with a single line, what</a:t>
            </a:r>
            <a:br>
              <a:rPr lang="en-US" dirty="0"/>
            </a:br>
            <a:r>
              <a:rPr lang="en-US" dirty="0"/>
              <a:t>is known as a oneline</a:t>
            </a:r>
          </a:p>
          <a:p>
            <a:endParaRPr lang="en-US" dirty="0"/>
          </a:p>
        </p:txBody>
      </p:sp>
      <p:pic>
        <p:nvPicPr>
          <p:cNvPr id="5" name="Picture 7" descr="Jul18_50"/>
          <p:cNvPicPr>
            <a:picLocks noChangeAspect="1" noChangeArrowheads="1"/>
          </p:cNvPicPr>
          <p:nvPr/>
        </p:nvPicPr>
        <p:blipFill rotWithShape="1">
          <a:blip r:embed="rId2" cstate="screen">
            <a:lum bright="2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895612" y="4164769"/>
            <a:ext cx="2743200" cy="26547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05400" y="1828800"/>
            <a:ext cx="3505200" cy="46719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382000" y="1752600"/>
            <a:ext cx="3672840" cy="23430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5"/>
          <p:cNvSpPr txBox="1"/>
          <p:nvPr/>
        </p:nvSpPr>
        <p:spPr>
          <a:xfrm>
            <a:off x="6324600" y="5334000"/>
            <a:ext cx="2042482" cy="954107"/>
          </a:xfrm>
          <a:prstGeom prst="rect">
            <a:avLst/>
          </a:prstGeom>
          <a:solidFill>
            <a:schemeClr val="accent3">
              <a:lumMod val="95000"/>
            </a:schemeClr>
          </a:solidFill>
        </p:spPr>
        <p:txBody>
          <a:bodyPr wrap="non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1E0000"/>
                </a:solidFill>
              </a:rPr>
              <a:t>230 kV dual </a:t>
            </a:r>
            <a:br>
              <a:rPr lang="en-US" dirty="0">
                <a:solidFill>
                  <a:srgbClr val="1E0000"/>
                </a:solidFill>
              </a:rPr>
            </a:br>
            <a:r>
              <a:rPr lang="en-US" dirty="0">
                <a:solidFill>
                  <a:srgbClr val="1E0000"/>
                </a:solidFill>
              </a:rPr>
              <a:t>circuit</a:t>
            </a:r>
          </a:p>
        </p:txBody>
      </p:sp>
      <p:sp>
        <p:nvSpPr>
          <p:cNvPr id="9" name="TextBox 5"/>
          <p:cNvSpPr txBox="1"/>
          <p:nvPr/>
        </p:nvSpPr>
        <p:spPr>
          <a:xfrm>
            <a:off x="9592287" y="6036253"/>
            <a:ext cx="1252266" cy="523220"/>
          </a:xfrm>
          <a:prstGeom prst="rect">
            <a:avLst/>
          </a:prstGeom>
          <a:solidFill>
            <a:schemeClr val="accent3">
              <a:lumMod val="95000"/>
            </a:schemeClr>
          </a:solidFill>
        </p:spPr>
        <p:txBody>
          <a:bodyPr wrap="non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1E0000"/>
                </a:solidFill>
              </a:rPr>
              <a:t>138 kV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935941-77FD-2D84-3034-4F55739D4AB5}"/>
              </a:ext>
            </a:extLst>
          </p:cNvPr>
          <p:cNvSpPr txBox="1">
            <a:spLocks/>
          </p:cNvSpPr>
          <p:nvPr/>
        </p:nvSpPr>
        <p:spPr bwMode="auto">
          <a:xfrm>
            <a:off x="11356848" y="6324600"/>
            <a:ext cx="61264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0AF38EFD-512B-4531-8A51-5AEF24EFF359}" type="slidenum">
              <a:rPr lang="en-US" smtClean="0">
                <a:solidFill>
                  <a:schemeClr val="tx1">
                    <a:lumMod val="50000"/>
                  </a:schemeClr>
                </a:solidFill>
              </a:rPr>
              <a:pPr>
                <a:defRPr/>
              </a:pPr>
              <a:t>16</a:t>
            </a:fld>
            <a:endParaRPr lang="en-US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6066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Interconnected Power System </a:t>
            </a:r>
            <a:br>
              <a:rPr lang="en-US" dirty="0"/>
            </a:br>
            <a:r>
              <a:rPr lang="en-US" dirty="0"/>
              <a:t>Basic Characteristics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61963" indent="-461963">
              <a:spcBef>
                <a:spcPct val="0"/>
              </a:spcBef>
            </a:pPr>
            <a:r>
              <a:rPr lang="en-US" dirty="0"/>
              <a:t>Three </a:t>
            </a:r>
            <a:r>
              <a:rPr lang="en-US" dirty="0">
                <a:cs typeface="Times New Roman" pitchFamily="18" charset="0"/>
              </a:rPr>
              <a:t>–</a:t>
            </a:r>
            <a:r>
              <a:rPr lang="en-US" dirty="0"/>
              <a:t> phase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>
                <a:cs typeface="Times New Roman" pitchFamily="18" charset="0"/>
              </a:rPr>
              <a:t>AC systems:</a:t>
            </a:r>
          </a:p>
          <a:p>
            <a:pPr marL="1025525" lvl="1" indent="-449263">
              <a:spcBef>
                <a:spcPct val="0"/>
              </a:spcBef>
            </a:pPr>
            <a:r>
              <a:rPr lang="en-US" dirty="0">
                <a:cs typeface="Times New Roman" pitchFamily="18" charset="0"/>
              </a:rPr>
              <a:t>generation and transmission equipment is usually three phase</a:t>
            </a:r>
          </a:p>
          <a:p>
            <a:pPr marL="1025525" lvl="1" indent="-449263">
              <a:spcBef>
                <a:spcPct val="0"/>
              </a:spcBef>
            </a:pPr>
            <a:r>
              <a:rPr lang="en-US" dirty="0">
                <a:cs typeface="Times New Roman" pitchFamily="18" charset="0"/>
              </a:rPr>
              <a:t>industrial loads are three phase</a:t>
            </a:r>
          </a:p>
          <a:p>
            <a:pPr marL="1025525" lvl="1" indent="-449263">
              <a:spcBef>
                <a:spcPct val="0"/>
              </a:spcBef>
            </a:pPr>
            <a:r>
              <a:rPr lang="en-US" dirty="0">
                <a:cs typeface="Times New Roman" pitchFamily="18" charset="0"/>
              </a:rPr>
              <a:t>residential and commercial loads are single phase and distributed equally among the phases; consequently, a balanced three – phase system results</a:t>
            </a:r>
          </a:p>
          <a:p>
            <a:pPr marL="461963" indent="-461963">
              <a:spcBef>
                <a:spcPct val="0"/>
              </a:spcBef>
            </a:pPr>
            <a:r>
              <a:rPr lang="en-US" dirty="0">
                <a:cs typeface="Times New Roman" pitchFamily="18" charset="0"/>
              </a:rPr>
              <a:t>Synchronous machines have traditionally generated electricity, though this is rapidly changing with the addition of more inverter-connected generation (such as solar and most wind)</a:t>
            </a:r>
          </a:p>
          <a:p>
            <a:pPr marL="461963" indent="-461963">
              <a:spcBef>
                <a:spcPct val="0"/>
              </a:spcBef>
            </a:pPr>
            <a:r>
              <a:rPr lang="en-US" dirty="0">
                <a:cs typeface="Times New Roman" pitchFamily="18" charset="0"/>
              </a:rPr>
              <a:t>Interconnection transmits power over a wider region with subsystems operating at different voltage levels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B19F16-A9CB-6B92-A1EC-EEC124A6188D}"/>
              </a:ext>
            </a:extLst>
          </p:cNvPr>
          <p:cNvSpPr txBox="1">
            <a:spLocks/>
          </p:cNvSpPr>
          <p:nvPr/>
        </p:nvSpPr>
        <p:spPr bwMode="auto">
          <a:xfrm>
            <a:off x="11356848" y="6324600"/>
            <a:ext cx="61264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0AF38EFD-512B-4531-8A51-5AEF24EFF359}" type="slidenum">
              <a:rPr lang="en-US" smtClean="0">
                <a:solidFill>
                  <a:schemeClr val="tx1">
                    <a:lumMod val="50000"/>
                  </a:schemeClr>
                </a:solidFill>
              </a:rPr>
              <a:pPr>
                <a:defRPr/>
              </a:pPr>
              <a:t>17</a:t>
            </a:fld>
            <a:endParaRPr lang="en-US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63168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Synchronous Electric Grids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Much of the electricity in the developed world is supplied by large-scale, 60 or 50 Hz synchronous electric grids</a:t>
            </a:r>
          </a:p>
          <a:p>
            <a:pPr lvl="1"/>
            <a:r>
              <a:rPr lang="en-US" dirty="0"/>
              <a:t>Such grids can provide improved reliability, larger electricity markets and often economics of scale</a:t>
            </a:r>
          </a:p>
          <a:p>
            <a:pPr lvl="1"/>
            <a:r>
              <a:rPr lang="en-US" dirty="0"/>
              <a:t>However, they add planning </a:t>
            </a:r>
            <a:br>
              <a:rPr lang="en-US" dirty="0"/>
            </a:br>
            <a:r>
              <a:rPr lang="en-US" dirty="0"/>
              <a:t>complexities</a:t>
            </a:r>
          </a:p>
          <a:p>
            <a:pPr lvl="1"/>
            <a:r>
              <a:rPr lang="en-US" dirty="0"/>
              <a:t>Power can be transferred </a:t>
            </a:r>
            <a:br>
              <a:rPr lang="en-US" dirty="0"/>
            </a:br>
            <a:r>
              <a:rPr lang="en-US" dirty="0"/>
              <a:t>between synchronous grids by </a:t>
            </a:r>
            <a:br>
              <a:rPr lang="en-US" dirty="0"/>
            </a:br>
            <a:r>
              <a:rPr lang="en-US" dirty="0"/>
              <a:t>first converting it to dc, </a:t>
            </a:r>
            <a:br>
              <a:rPr lang="en-US" dirty="0"/>
            </a:br>
            <a:r>
              <a:rPr lang="en-US" dirty="0"/>
              <a:t>with HVDC lines one example</a:t>
            </a:r>
          </a:p>
          <a:p>
            <a:r>
              <a:rPr lang="en-US" dirty="0"/>
              <a:t>Islands, and other parts of </a:t>
            </a:r>
            <a:br>
              <a:rPr lang="en-US" dirty="0"/>
            </a:br>
            <a:r>
              <a:rPr lang="en-US" dirty="0"/>
              <a:t>the world are supplied by </a:t>
            </a:r>
            <a:br>
              <a:rPr lang="en-US" dirty="0"/>
            </a:br>
            <a:r>
              <a:rPr lang="en-US" dirty="0"/>
              <a:t>smaller electric grids</a:t>
            </a:r>
          </a:p>
          <a:p>
            <a:endParaRPr 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557" r="3232"/>
          <a:stretch/>
        </p:blipFill>
        <p:spPr bwMode="auto">
          <a:xfrm>
            <a:off x="5127594" y="3117293"/>
            <a:ext cx="6934200" cy="33870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6"/>
          <p:cNvSpPr/>
          <p:nvPr/>
        </p:nvSpPr>
        <p:spPr>
          <a:xfrm>
            <a:off x="7084008" y="6328307"/>
            <a:ext cx="312938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1E0000"/>
                </a:solidFill>
              </a:rPr>
              <a:t>Image Source: i.redd.it/krkhdfslrjh61.jpg</a:t>
            </a:r>
          </a:p>
        </p:txBody>
      </p:sp>
      <p:sp>
        <p:nvSpPr>
          <p:cNvPr id="8" name="TextBox 5"/>
          <p:cNvSpPr txBox="1"/>
          <p:nvPr/>
        </p:nvSpPr>
        <p:spPr>
          <a:xfrm>
            <a:off x="5334000" y="2708752"/>
            <a:ext cx="6343340" cy="523220"/>
          </a:xfrm>
          <a:prstGeom prst="rect">
            <a:avLst/>
          </a:prstGeom>
          <a:solidFill>
            <a:schemeClr val="accent3">
              <a:lumMod val="95000"/>
            </a:schemeClr>
          </a:solidFill>
        </p:spPr>
        <p:txBody>
          <a:bodyPr wrap="non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1E0000"/>
                </a:solidFill>
              </a:rPr>
              <a:t>Large-Scale Electric Grid Interconnections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64ADCC-DF2C-22B9-DBB3-16B8DA9EF26A}"/>
              </a:ext>
            </a:extLst>
          </p:cNvPr>
          <p:cNvSpPr txBox="1">
            <a:spLocks/>
          </p:cNvSpPr>
          <p:nvPr/>
        </p:nvSpPr>
        <p:spPr bwMode="auto">
          <a:xfrm>
            <a:off x="11356848" y="6324600"/>
            <a:ext cx="61264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0AF38EFD-512B-4531-8A51-5AEF24EFF359}" type="slidenum">
              <a:rPr lang="en-US" smtClean="0">
                <a:solidFill>
                  <a:schemeClr val="tx1">
                    <a:lumMod val="50000"/>
                  </a:schemeClr>
                </a:solidFill>
              </a:rPr>
              <a:pPr>
                <a:defRPr/>
              </a:pPr>
              <a:t>18</a:t>
            </a:fld>
            <a:endParaRPr lang="en-US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60168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Welcome and 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80160"/>
            <a:ext cx="10820400" cy="3733800"/>
          </a:xfrm>
        </p:spPr>
        <p:txBody>
          <a:bodyPr/>
          <a:lstStyle/>
          <a:p>
            <a:r>
              <a:rPr lang="en-US" dirty="0"/>
              <a:t>The goal of this course is to provide a comprehensive introduction for those without an in-depth electric power engineering background on how such electric grids are designed and operated, and on how they are likely to change in the future. </a:t>
            </a:r>
          </a:p>
          <a:p>
            <a:r>
              <a:rPr lang="en-US" dirty="0"/>
              <a:t>The focus is mostly on the practical application of concepts with a number of hands-on activities  </a:t>
            </a:r>
          </a:p>
          <a:p>
            <a:r>
              <a:rPr lang="en-US" dirty="0"/>
              <a:t>Course has three instructors with (combined) many years of grid experience</a:t>
            </a:r>
          </a:p>
          <a:p>
            <a:pPr lvl="1"/>
            <a:r>
              <a:rPr lang="en-US" dirty="0"/>
              <a:t>Tom Overbye (Course Director)		    Tracy Rolstad		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Scott Dahman	        		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356848" y="6324600"/>
            <a:ext cx="612648" cy="457200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fld id="{0AF38EFD-512B-4531-8A51-5AEF24EFF359}" type="slidenum">
              <a:rPr lang="en-US" sz="2000" smtClean="0">
                <a:solidFill>
                  <a:schemeClr val="tx1">
                    <a:lumMod val="50000"/>
                  </a:schemeClr>
                </a:solidFill>
              </a:rPr>
              <a:pPr algn="r">
                <a:defRPr/>
              </a:pPr>
              <a:t>1</a:t>
            </a:fld>
            <a:endParaRPr lang="en-US" sz="2000" dirty="0">
              <a:solidFill>
                <a:schemeClr val="tx1">
                  <a:lumMod val="50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18EF2E-BC21-6898-2D4E-2F9F0C76069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9525000" y="4648200"/>
            <a:ext cx="1152525" cy="140017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4" name="Picture 13" descr="A person in front of a screen&#10;&#10;Description automatically generated">
            <a:extLst>
              <a:ext uri="{FF2B5EF4-FFF2-40B4-BE49-F238E27FC236}">
                <a16:creationId xmlns:a16="http://schemas.microsoft.com/office/drawing/2014/main" id="{0B3B778E-2A5A-0DA5-B475-8A9DC6DDD05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57520" y="4648199"/>
            <a:ext cx="1097280" cy="1400175"/>
          </a:xfrm>
          <a:prstGeom prst="rect">
            <a:avLst/>
          </a:prstGeom>
        </p:spPr>
      </p:pic>
      <p:pic>
        <p:nvPicPr>
          <p:cNvPr id="1026" name="Picture 2" descr="Fundamentals of Electric Transmission System Planning">
            <a:extLst>
              <a:ext uri="{FF2B5EF4-FFF2-40B4-BE49-F238E27FC236}">
                <a16:creationId xmlns:a16="http://schemas.microsoft.com/office/drawing/2014/main" id="{A8A7FAE4-A917-BEEC-285A-6E97D7ADBB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76600" y="5334000"/>
            <a:ext cx="1237673" cy="1237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99416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Electric Frequencies and Residential Voltages Worldwide</a:t>
            </a:r>
          </a:p>
        </p:txBody>
      </p:sp>
      <p:pic>
        <p:nvPicPr>
          <p:cNvPr id="40963" name="Picture 3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86490" y="1259160"/>
            <a:ext cx="872236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1027430" y="6436321"/>
            <a:ext cx="101727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3"/>
              </a:rPr>
              <a:t>Image Source: </a:t>
            </a:r>
            <a:r>
              <a:rPr lang="en-US" sz="1200" dirty="0">
                <a:hlinkClick r:id="rId3"/>
              </a:rPr>
              <a:t>en.wikipedia.org/wiki/</a:t>
            </a:r>
            <a:r>
              <a:rPr lang="en-US" sz="1200" dirty="0" err="1">
                <a:hlinkClick r:id="rId3"/>
              </a:rPr>
              <a:t>Mains_electricity_by_country</a:t>
            </a:r>
            <a:r>
              <a:rPr lang="en-US" sz="1200" dirty="0">
                <a:hlinkClick r:id="rId3"/>
              </a:rPr>
              <a:t>#/media/File:World_Map_of_Mains_Voltages_and_Frequencies,_Detailed.svg</a:t>
            </a:r>
            <a:endParaRPr lang="en-US" sz="1200" dirty="0"/>
          </a:p>
        </p:txBody>
      </p:sp>
      <p:sp>
        <p:nvSpPr>
          <p:cNvPr id="6" name="TextBox 5"/>
          <p:cNvSpPr txBox="1"/>
          <p:nvPr/>
        </p:nvSpPr>
        <p:spPr>
          <a:xfrm>
            <a:off x="9408850" y="1905000"/>
            <a:ext cx="2438400" cy="26776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1E0000"/>
                </a:solidFill>
                <a:latin typeface="+mj-lt"/>
              </a:rPr>
              <a:t>In the US the supplied residential voltage should be 120 V, with a 5% range allowed</a:t>
            </a: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B54B0F03-1616-E256-1C07-1DCD69A40C83}"/>
              </a:ext>
            </a:extLst>
          </p:cNvPr>
          <p:cNvSpPr txBox="1">
            <a:spLocks/>
          </p:cNvSpPr>
          <p:nvPr/>
        </p:nvSpPr>
        <p:spPr bwMode="auto">
          <a:xfrm>
            <a:off x="11356848" y="6324600"/>
            <a:ext cx="61264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0AF38EFD-512B-4531-8A51-5AEF24EFF359}" type="slidenum">
              <a:rPr lang="en-US" smtClean="0">
                <a:solidFill>
                  <a:schemeClr val="tx1">
                    <a:lumMod val="50000"/>
                  </a:schemeClr>
                </a:solidFill>
              </a:rPr>
              <a:pPr>
                <a:defRPr/>
              </a:pPr>
              <a:t>19</a:t>
            </a:fld>
            <a:endParaRPr lang="en-US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29168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cs typeface="Geneva" charset="0"/>
              </a:rPr>
              <a:t>North America Interconnections</a:t>
            </a:r>
            <a:endParaRPr lang="en-US" dirty="0"/>
          </a:p>
        </p:txBody>
      </p:sp>
      <p:pic>
        <p:nvPicPr>
          <p:cNvPr id="5" name="Picture 3" descr="Interconnection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47800" y="1143000"/>
            <a:ext cx="7543800" cy="5548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AD997F31-B0BA-65BA-EC83-C51CD5AC8A02}"/>
              </a:ext>
            </a:extLst>
          </p:cNvPr>
          <p:cNvSpPr txBox="1">
            <a:spLocks/>
          </p:cNvSpPr>
          <p:nvPr/>
        </p:nvSpPr>
        <p:spPr bwMode="auto">
          <a:xfrm>
            <a:off x="11356848" y="6324600"/>
            <a:ext cx="61264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0AF38EFD-512B-4531-8A51-5AEF24EFF359}" type="slidenum">
              <a:rPr lang="en-US" smtClean="0">
                <a:solidFill>
                  <a:schemeClr val="tx1">
                    <a:lumMod val="50000"/>
                  </a:schemeClr>
                </a:solidFill>
              </a:rPr>
              <a:pPr>
                <a:defRPr/>
              </a:pPr>
              <a:t>20</a:t>
            </a:fld>
            <a:endParaRPr lang="en-US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04143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 Three US Grids Are 60 Hz, But Are Not Usually At the Same Value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80160"/>
            <a:ext cx="11582400" cy="1170264"/>
          </a:xfrm>
        </p:spPr>
        <p:txBody>
          <a:bodyPr/>
          <a:lstStyle/>
          <a:p>
            <a:r>
              <a:rPr lang="en-US" dirty="0"/>
              <a:t>Images show the frequency during the 2022 Super Bowl (2/13/22)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28800" y="6380253"/>
            <a:ext cx="44454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1E0000"/>
                </a:solidFill>
              </a:rPr>
              <a:t>Image from Prof. Mack Grady of Baylor University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14400" y="1810443"/>
            <a:ext cx="7467600" cy="43578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18B4C9-B2F9-4972-D61E-520C97B6708B}"/>
              </a:ext>
            </a:extLst>
          </p:cNvPr>
          <p:cNvSpPr txBox="1">
            <a:spLocks/>
          </p:cNvSpPr>
          <p:nvPr/>
        </p:nvSpPr>
        <p:spPr bwMode="auto">
          <a:xfrm>
            <a:off x="11356848" y="6324600"/>
            <a:ext cx="61264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0AF38EFD-512B-4531-8A51-5AEF24EFF359}" type="slidenum">
              <a:rPr lang="en-US" smtClean="0">
                <a:solidFill>
                  <a:schemeClr val="tx1">
                    <a:lumMod val="50000"/>
                  </a:schemeClr>
                </a:solidFill>
              </a:rPr>
              <a:pPr>
                <a:defRPr/>
              </a:pPr>
              <a:t>21</a:t>
            </a:fld>
            <a:endParaRPr lang="en-US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84849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cs typeface="Geneva" charset="0"/>
              </a:rPr>
              <a:t>Continental US Transmission Grid</a:t>
            </a:r>
            <a:endParaRPr lang="en-US" dirty="0"/>
          </a:p>
        </p:txBody>
      </p:sp>
      <p:pic>
        <p:nvPicPr>
          <p:cNvPr id="5" name="Picture 2" descr="http://upload.wikimedia.org/wikipedia/commons/d/d4/UnitedStatesPowerGri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7200" y="1295399"/>
            <a:ext cx="7543800" cy="4943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8229600" y="1371600"/>
            <a:ext cx="3581400" cy="15696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1E0000"/>
                </a:solidFill>
                <a:latin typeface="+mj-lt"/>
              </a:rPr>
              <a:t>The Continental US Grid is interconnected with </a:t>
            </a:r>
            <a:br>
              <a:rPr lang="en-US" sz="2400" dirty="0">
                <a:solidFill>
                  <a:srgbClr val="1E0000"/>
                </a:solidFill>
                <a:latin typeface="+mj-lt"/>
              </a:rPr>
            </a:br>
            <a:r>
              <a:rPr lang="en-US" sz="2400" dirty="0">
                <a:solidFill>
                  <a:srgbClr val="1E0000"/>
                </a:solidFill>
                <a:latin typeface="+mj-lt"/>
              </a:rPr>
              <a:t>Canada and parts of Mexico </a:t>
            </a: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924772F0-8928-2D2E-6633-6272FDF2B82B}"/>
              </a:ext>
            </a:extLst>
          </p:cNvPr>
          <p:cNvSpPr txBox="1">
            <a:spLocks/>
          </p:cNvSpPr>
          <p:nvPr/>
        </p:nvSpPr>
        <p:spPr bwMode="auto">
          <a:xfrm>
            <a:off x="11356848" y="6324600"/>
            <a:ext cx="61264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0AF38EFD-512B-4531-8A51-5AEF24EFF359}" type="slidenum">
              <a:rPr lang="en-US" smtClean="0">
                <a:solidFill>
                  <a:schemeClr val="tx1">
                    <a:lumMod val="50000"/>
                  </a:schemeClr>
                </a:solidFill>
              </a:rPr>
              <a:pPr>
                <a:defRPr/>
              </a:pPr>
              <a:t>22</a:t>
            </a:fld>
            <a:endParaRPr lang="en-US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94334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0606F-6644-66AC-09E8-B88CB3B36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Nice Visualization of Worldwide Electric Grids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A4FA380-E9DF-AF98-17A5-FB02FEB623B5}"/>
              </a:ext>
            </a:extLst>
          </p:cNvPr>
          <p:cNvSpPr txBox="1"/>
          <p:nvPr/>
        </p:nvSpPr>
        <p:spPr>
          <a:xfrm>
            <a:off x="457200" y="1371600"/>
            <a:ext cx="11658600" cy="954088"/>
          </a:xfrm>
          <a:prstGeom prst="rect">
            <a:avLst/>
          </a:prstGeom>
          <a:solidFill>
            <a:schemeClr val="accent3">
              <a:lumMod val="95000"/>
            </a:schemeClr>
          </a:solidFill>
        </p:spPr>
        <p:txBody>
          <a:bodyPr>
            <a:spAutoFit/>
          </a:bodyPr>
          <a:lstStyle/>
          <a:p>
            <a:pPr eaLnBrk="1" hangingPunct="1">
              <a:spcBef>
                <a:spcPct val="20000"/>
              </a:spcBef>
              <a:buClr>
                <a:schemeClr val="tx1"/>
              </a:buClr>
              <a:buSzPct val="100000"/>
              <a:buFont typeface="Wingdings" pitchFamily="2" charset="2"/>
              <a:buNone/>
              <a:defRPr/>
            </a:pPr>
            <a:r>
              <a:rPr lang="en-US" dirty="0">
                <a:solidFill>
                  <a:srgbClr val="1E0000"/>
                </a:solidFill>
              </a:rPr>
              <a:t>The website </a:t>
            </a:r>
            <a:r>
              <a:rPr lang="en-US" b="1" dirty="0">
                <a:solidFill>
                  <a:srgbClr val="1E0000"/>
                </a:solidFill>
              </a:rPr>
              <a:t>openinframap.org </a:t>
            </a:r>
            <a:r>
              <a:rPr lang="en-US" dirty="0">
                <a:solidFill>
                  <a:srgbClr val="1E0000"/>
                </a:solidFill>
              </a:rPr>
              <a:t>visualizes the worldwide electric grid information contained in the OpenStreetMap database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E00D99-0083-B833-617F-68F0566172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2438400"/>
            <a:ext cx="9827604" cy="4023709"/>
          </a:xfrm>
          <a:prstGeom prst="rect">
            <a:avLst/>
          </a:prstGeom>
        </p:spPr>
      </p:pic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8C8F0367-D0D7-3FB9-8163-441E2424D982}"/>
              </a:ext>
            </a:extLst>
          </p:cNvPr>
          <p:cNvSpPr txBox="1">
            <a:spLocks/>
          </p:cNvSpPr>
          <p:nvPr/>
        </p:nvSpPr>
        <p:spPr bwMode="auto">
          <a:xfrm>
            <a:off x="11356848" y="6324600"/>
            <a:ext cx="61264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0AF38EFD-512B-4531-8A51-5AEF24EFF359}" type="slidenum">
              <a:rPr lang="en-US" smtClean="0">
                <a:solidFill>
                  <a:schemeClr val="tx1">
                    <a:lumMod val="50000"/>
                  </a:schemeClr>
                </a:solidFill>
              </a:rPr>
              <a:pPr>
                <a:defRPr/>
              </a:pPr>
              <a:t>23</a:t>
            </a:fld>
            <a:endParaRPr lang="en-US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96843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2F0663-78B8-4A29-B1DE-E06220D12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10134600" cy="1069848"/>
          </a:xfrm>
        </p:spPr>
        <p:txBody>
          <a:bodyPr/>
          <a:lstStyle/>
          <a:p>
            <a:r>
              <a:rPr lang="en-US" dirty="0">
                <a:solidFill>
                  <a:srgbClr val="280000"/>
                </a:solidFill>
              </a:rPr>
              <a:t>Electric Interconnections in Texas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1EBF767-0CA7-4960-8DED-EE1AE465A0E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00200" y="1228842"/>
            <a:ext cx="6172200" cy="512064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E71CDFB-E8BE-43F4-AB74-7A029C07A57C}"/>
              </a:ext>
            </a:extLst>
          </p:cNvPr>
          <p:cNvSpPr/>
          <p:nvPr/>
        </p:nvSpPr>
        <p:spPr>
          <a:xfrm>
            <a:off x="1828800" y="6324600"/>
            <a:ext cx="6477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1E0000"/>
                </a:solidFill>
              </a:rPr>
              <a:t>Source: www.puc.texas.gov/industry/maps/maps/ERCOT.pdf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382000" y="1342338"/>
            <a:ext cx="3276600" cy="34163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1E0000"/>
                </a:solidFill>
                <a:latin typeface="+mj-lt"/>
              </a:rPr>
              <a:t>El Paso is in the Western Interconnect (WECC) and parts of North and East Texas are in the Eastern Interconnect (EI) (with the boundaries in the image just approximate)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347969" y="5124271"/>
            <a:ext cx="3276600" cy="120032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1E0000"/>
                </a:solidFill>
                <a:latin typeface="+mj-lt"/>
              </a:rPr>
              <a:t>Lubbock Power and Light customers joined ERCOT in May 2021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A9A0BBFC-8107-C8E2-5543-89E113FEE43F}"/>
              </a:ext>
            </a:extLst>
          </p:cNvPr>
          <p:cNvSpPr txBox="1">
            <a:spLocks/>
          </p:cNvSpPr>
          <p:nvPr/>
        </p:nvSpPr>
        <p:spPr bwMode="auto">
          <a:xfrm>
            <a:off x="11356848" y="6324600"/>
            <a:ext cx="61264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0AF38EFD-512B-4531-8A51-5AEF24EFF359}" type="slidenum">
              <a:rPr lang="en-US" smtClean="0">
                <a:solidFill>
                  <a:schemeClr val="tx1">
                    <a:lumMod val="50000"/>
                  </a:schemeClr>
                </a:solidFill>
              </a:rPr>
              <a:pPr>
                <a:defRPr/>
              </a:pPr>
              <a:t>24</a:t>
            </a:fld>
            <a:endParaRPr lang="en-US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72456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Electric Utilities in Texas (IOUs and Municipals)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150" t="8375" r="3162" b="10447"/>
          <a:stretch/>
        </p:blipFill>
        <p:spPr bwMode="auto">
          <a:xfrm>
            <a:off x="152399" y="1412288"/>
            <a:ext cx="5811899" cy="4531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00800" y="1390094"/>
            <a:ext cx="5343630" cy="50869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DC602989-8AD2-AD5A-751C-F4ED4BB763D8}"/>
              </a:ext>
            </a:extLst>
          </p:cNvPr>
          <p:cNvSpPr txBox="1">
            <a:spLocks/>
          </p:cNvSpPr>
          <p:nvPr/>
        </p:nvSpPr>
        <p:spPr bwMode="auto">
          <a:xfrm>
            <a:off x="11356848" y="6324600"/>
            <a:ext cx="61264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0AF38EFD-512B-4531-8A51-5AEF24EFF359}" type="slidenum">
              <a:rPr lang="en-US" smtClean="0">
                <a:solidFill>
                  <a:schemeClr val="tx1">
                    <a:lumMod val="50000"/>
                  </a:schemeClr>
                </a:solidFill>
              </a:rPr>
              <a:pPr>
                <a:defRPr/>
              </a:pPr>
              <a:t>25</a:t>
            </a:fld>
            <a:endParaRPr lang="en-US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83495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905000" y="1169023"/>
            <a:ext cx="6781800" cy="56889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Electric Utilities in Texas (Coops)</a:t>
            </a: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EFF5D75A-4D13-D534-CE0A-FA8AC1FD7B01}"/>
              </a:ext>
            </a:extLst>
          </p:cNvPr>
          <p:cNvSpPr txBox="1">
            <a:spLocks/>
          </p:cNvSpPr>
          <p:nvPr/>
        </p:nvSpPr>
        <p:spPr bwMode="auto">
          <a:xfrm>
            <a:off x="11356848" y="6324600"/>
            <a:ext cx="61264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0AF38EFD-512B-4531-8A51-5AEF24EFF359}" type="slidenum">
              <a:rPr lang="en-US" smtClean="0">
                <a:solidFill>
                  <a:schemeClr val="tx1">
                    <a:lumMod val="50000"/>
                  </a:schemeClr>
                </a:solidFill>
              </a:rPr>
              <a:pPr>
                <a:defRPr/>
              </a:pPr>
              <a:t>26</a:t>
            </a:fld>
            <a:endParaRPr lang="en-US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82978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Historical Electric Utility Organization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80161"/>
            <a:ext cx="11430000" cy="4323703"/>
          </a:xfrm>
        </p:spPr>
        <p:txBody>
          <a:bodyPr/>
          <a:lstStyle/>
          <a:p>
            <a:r>
              <a:rPr lang="en-US" altLang="en-US" dirty="0"/>
              <a:t>Traditionally electric utilities were vertical monopolies; within a particular geographic market, they had an exclusive franchise</a:t>
            </a:r>
          </a:p>
          <a:p>
            <a:pPr lvl="1"/>
            <a:r>
              <a:rPr lang="en-US" altLang="en-US" dirty="0"/>
              <a:t>This has changed in many places around the country</a:t>
            </a:r>
          </a:p>
          <a:p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19200" y="2819400"/>
            <a:ext cx="2530475" cy="3060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 Box 14"/>
          <p:cNvSpPr txBox="1">
            <a:spLocks noChangeArrowheads="1"/>
          </p:cNvSpPr>
          <p:nvPr/>
        </p:nvSpPr>
        <p:spPr bwMode="auto">
          <a:xfrm>
            <a:off x="4876801" y="3276600"/>
            <a:ext cx="4480081" cy="23083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>
                <a:solidFill>
                  <a:srgbClr val="1E0000"/>
                </a:solidFill>
                <a:latin typeface="+mj-lt"/>
              </a:rPr>
              <a:t>In return for this exclusive franchise, the utility had the obligation to serve all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>
                <a:solidFill>
                  <a:srgbClr val="1E0000"/>
                </a:solidFill>
                <a:latin typeface="+mj-lt"/>
              </a:rPr>
              <a:t>existing and future customers at rates determined jointly by utility and regulators.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3D5092-DB2D-902B-1F2F-69B7354AD45C}"/>
              </a:ext>
            </a:extLst>
          </p:cNvPr>
          <p:cNvSpPr txBox="1">
            <a:spLocks/>
          </p:cNvSpPr>
          <p:nvPr/>
        </p:nvSpPr>
        <p:spPr bwMode="auto">
          <a:xfrm>
            <a:off x="11356848" y="6324600"/>
            <a:ext cx="61264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0AF38EFD-512B-4531-8A51-5AEF24EFF359}" type="slidenum">
              <a:rPr lang="en-US" smtClean="0">
                <a:solidFill>
                  <a:schemeClr val="tx1">
                    <a:lumMod val="50000"/>
                  </a:schemeClr>
                </a:solidFill>
              </a:rPr>
              <a:pPr>
                <a:defRPr/>
              </a:pPr>
              <a:t>27</a:t>
            </a:fld>
            <a:endParaRPr lang="en-US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84015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Generation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80161"/>
            <a:ext cx="10363200" cy="4323703"/>
          </a:xfrm>
        </p:spPr>
        <p:txBody>
          <a:bodyPr/>
          <a:lstStyle/>
          <a:p>
            <a:pPr>
              <a:spcBef>
                <a:spcPts val="672"/>
              </a:spcBef>
            </a:pPr>
            <a:r>
              <a:rPr lang="en-US" altLang="en-US" dirty="0"/>
              <a:t>Natural Gas (38.4%) and coal (21.3%) are most common sources, followed by nuclear (18.6%), wind (9.7), hydro (6.4%), solar (4.2%)</a:t>
            </a:r>
          </a:p>
          <a:p>
            <a:pPr lvl="1">
              <a:spcBef>
                <a:spcPts val="672"/>
              </a:spcBef>
            </a:pPr>
            <a:r>
              <a:rPr lang="en-US" altLang="en-US" dirty="0"/>
              <a:t>Wood is 0.9%, geothermal 0.4%</a:t>
            </a:r>
          </a:p>
          <a:p>
            <a:pPr lvl="1">
              <a:spcBef>
                <a:spcPts val="672"/>
              </a:spcBef>
            </a:pPr>
            <a:r>
              <a:rPr lang="en-US" altLang="en-US" dirty="0"/>
              <a:t>Coal was at least 50% of the total up to 2007 </a:t>
            </a:r>
          </a:p>
          <a:p>
            <a:pPr lvl="1">
              <a:spcBef>
                <a:spcPts val="672"/>
              </a:spcBef>
            </a:pPr>
            <a:endParaRPr lang="en-US" altLang="en-US" dirty="0"/>
          </a:p>
          <a:p>
            <a:pPr>
              <a:spcBef>
                <a:spcPts val="672"/>
              </a:spcBef>
            </a:pPr>
            <a:r>
              <a:rPr lang="en-US" altLang="en-US" dirty="0"/>
              <a:t>New construction mostly wind, </a:t>
            </a:r>
            <a:br>
              <a:rPr lang="en-US" altLang="en-US" dirty="0"/>
            </a:br>
            <a:r>
              <a:rPr lang="en-US" altLang="en-US" dirty="0"/>
              <a:t>solar and natural gas (with wind and </a:t>
            </a:r>
            <a:br>
              <a:rPr lang="en-US" altLang="en-US" dirty="0"/>
            </a:br>
            <a:r>
              <a:rPr lang="en-US" altLang="en-US" dirty="0"/>
              <a:t>solar energy costs now quite low)</a:t>
            </a:r>
          </a:p>
          <a:p>
            <a:endParaRPr lang="en-US" dirty="0"/>
          </a:p>
        </p:txBody>
      </p:sp>
      <p:sp>
        <p:nvSpPr>
          <p:cNvPr id="8" name="TextBox 1">
            <a:extLst>
              <a:ext uri="{FF2B5EF4-FFF2-40B4-BE49-F238E27FC236}">
                <a16:creationId xmlns:a16="http://schemas.microsoft.com/office/drawing/2014/main" id="{975E20FE-F929-1187-F254-A9D5F603A7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7677" y="6284218"/>
            <a:ext cx="560942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2000" dirty="0">
                <a:solidFill>
                  <a:srgbClr val="1E0000"/>
                </a:solidFill>
              </a:rPr>
              <a:t>Sources are by energy (not capacity), source US EIA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84527" y="2836399"/>
            <a:ext cx="4634363" cy="3656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 Box 14"/>
          <p:cNvSpPr txBox="1">
            <a:spLocks noChangeArrowheads="1"/>
          </p:cNvSpPr>
          <p:nvPr/>
        </p:nvSpPr>
        <p:spPr bwMode="auto">
          <a:xfrm>
            <a:off x="7227362" y="2457660"/>
            <a:ext cx="4748692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>
                <a:solidFill>
                  <a:srgbClr val="1E0000"/>
                </a:solidFill>
                <a:latin typeface="+mj-lt"/>
              </a:rPr>
              <a:t>US Generator Capacity Additions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FA844A-CF6B-92B6-2203-E3168D1F6195}"/>
              </a:ext>
            </a:extLst>
          </p:cNvPr>
          <p:cNvSpPr txBox="1">
            <a:spLocks/>
          </p:cNvSpPr>
          <p:nvPr/>
        </p:nvSpPr>
        <p:spPr bwMode="auto">
          <a:xfrm>
            <a:off x="11356848" y="6324600"/>
            <a:ext cx="61264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0AF38EFD-512B-4531-8A51-5AEF24EFF359}" type="slidenum">
              <a:rPr lang="en-US" smtClean="0">
                <a:solidFill>
                  <a:schemeClr val="tx1">
                    <a:lumMod val="50000"/>
                  </a:schemeClr>
                </a:solidFill>
              </a:rPr>
              <a:pPr>
                <a:defRPr/>
              </a:pPr>
              <a:t>28</a:t>
            </a:fld>
            <a:endParaRPr lang="en-US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78194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EEBE8-7DC0-2B31-FD5A-D4B7480C2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Venue Logistics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0DF5D5-8FA1-CCF3-4F75-043C24AFA2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80160"/>
            <a:ext cx="10896600" cy="3733800"/>
          </a:xfrm>
        </p:spPr>
        <p:txBody>
          <a:bodyPr/>
          <a:lstStyle/>
          <a:p>
            <a:r>
              <a:rPr lang="en-US" dirty="0"/>
              <a:t>Course will be from 8:15 am to 5 pm each day except finishing by 4:30 pm on the last day</a:t>
            </a:r>
          </a:p>
          <a:p>
            <a:pPr lvl="1"/>
            <a:r>
              <a:rPr lang="en-US" dirty="0"/>
              <a:t>A light breakfast and lunch is provided along with snacks and Tuesday dinner</a:t>
            </a:r>
          </a:p>
          <a:p>
            <a:r>
              <a:rPr lang="en-US" dirty="0"/>
              <a:t>Parking is included with registration, but you need to register the car’s license at front desk each day</a:t>
            </a:r>
          </a:p>
          <a:p>
            <a:r>
              <a:rPr lang="en-US" dirty="0"/>
              <a:t>Andrea Kishné, Jonathan Snodgrass and Eric Keller are </a:t>
            </a:r>
            <a:br>
              <a:rPr lang="en-US" dirty="0"/>
            </a:br>
            <a:r>
              <a:rPr lang="en-US" dirty="0"/>
              <a:t>handling course administration and technical issues </a:t>
            </a:r>
          </a:p>
          <a:p>
            <a:r>
              <a:rPr lang="en-US" dirty="0"/>
              <a:t>Questions are encouraged throughout!! </a:t>
            </a:r>
          </a:p>
          <a:p>
            <a:r>
              <a:rPr lang="en-US" dirty="0"/>
              <a:t>We’ve included lots of hands-on exercises to </a:t>
            </a:r>
            <a:br>
              <a:rPr lang="en-US" dirty="0"/>
            </a:br>
            <a:r>
              <a:rPr lang="en-US" dirty="0"/>
              <a:t>help explain the course concepts</a:t>
            </a:r>
          </a:p>
          <a:p>
            <a:r>
              <a:rPr lang="en-US" dirty="0"/>
              <a:t>Slides, Example PowerWorld cases and videos are on the usbs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3184CE-A1BF-C67A-F667-208BCEDB926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00" y="4128134"/>
            <a:ext cx="1066800" cy="1449706"/>
          </a:xfrm>
          <a:prstGeom prst="rect">
            <a:avLst/>
          </a:prstGeom>
        </p:spPr>
      </p:pic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62FB1B61-6694-3108-E762-645700812661}"/>
              </a:ext>
            </a:extLst>
          </p:cNvPr>
          <p:cNvSpPr txBox="1">
            <a:spLocks/>
          </p:cNvSpPr>
          <p:nvPr/>
        </p:nvSpPr>
        <p:spPr bwMode="auto">
          <a:xfrm>
            <a:off x="11356848" y="6324600"/>
            <a:ext cx="61264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0AF38EFD-512B-4531-8A51-5AEF24EFF359}" type="slidenum">
              <a:rPr lang="en-US" smtClean="0">
                <a:solidFill>
                  <a:schemeClr val="tx1">
                    <a:lumMod val="50000"/>
                  </a:schemeClr>
                </a:solidFill>
              </a:rPr>
              <a:pPr>
                <a:defRPr/>
              </a:pPr>
              <a:t>2</a:t>
            </a:fld>
            <a:endParaRPr lang="en-US" dirty="0">
              <a:solidFill>
                <a:schemeClr val="tx1">
                  <a:lumMod val="50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1C7070-3B81-1DEE-41FE-4C021677D5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134600" y="3276600"/>
            <a:ext cx="1097280" cy="1439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CFD8A27-9A91-360B-204D-B6DBCA88EC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134600" y="4800600"/>
            <a:ext cx="1097280" cy="1449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9435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US Generation (September 2023)  by Fuel Type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0F07A35-6A97-A0A2-EAD6-69CE7746FA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6400800"/>
            <a:ext cx="487680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 dirty="0">
                <a:solidFill>
                  <a:srgbClr val="1E0000"/>
                </a:solidFill>
              </a:rPr>
              <a:t>Image Source: www.eia.gov/electricity/data/eia860m/</a:t>
            </a: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04B8CCA9-BBD8-3857-867B-F586CD709698}"/>
              </a:ext>
            </a:extLst>
          </p:cNvPr>
          <p:cNvSpPr txBox="1">
            <a:spLocks/>
          </p:cNvSpPr>
          <p:nvPr/>
        </p:nvSpPr>
        <p:spPr bwMode="auto">
          <a:xfrm>
            <a:off x="11356848" y="6324600"/>
            <a:ext cx="61264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0AF38EFD-512B-4531-8A51-5AEF24EFF359}" type="slidenum">
              <a:rPr lang="en-US" smtClean="0">
                <a:solidFill>
                  <a:schemeClr val="tx1">
                    <a:lumMod val="50000"/>
                  </a:schemeClr>
                </a:solidFill>
              </a:rPr>
              <a:pPr>
                <a:defRPr/>
              </a:pPr>
              <a:t>29</a:t>
            </a:fld>
            <a:endParaRPr lang="en-US" dirty="0">
              <a:solidFill>
                <a:schemeClr val="tx1">
                  <a:lumMod val="50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7FE9A9-C6E8-32FF-765B-E72E4DFDBE6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/>
          <a:stretch/>
        </p:blipFill>
        <p:spPr>
          <a:xfrm>
            <a:off x="457200" y="1280160"/>
            <a:ext cx="8839200" cy="4982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048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Planned New Generation 2024</a:t>
            </a:r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9144000" y="6276201"/>
            <a:ext cx="98091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200" dirty="0">
                <a:solidFill>
                  <a:srgbClr val="1E0000"/>
                </a:solidFill>
              </a:rPr>
              <a:t>Source: EIA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764B34-4EC7-6AE5-41D9-20C96B5B244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868636" y="1828800"/>
            <a:ext cx="2993312" cy="2514600"/>
          </a:xfrm>
          <a:prstGeom prst="rect">
            <a:avLst/>
          </a:prstGeom>
        </p:spPr>
      </p:pic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A05E0077-EB07-F2DE-55B3-0F18069756D6}"/>
              </a:ext>
            </a:extLst>
          </p:cNvPr>
          <p:cNvSpPr txBox="1">
            <a:spLocks/>
          </p:cNvSpPr>
          <p:nvPr/>
        </p:nvSpPr>
        <p:spPr bwMode="auto">
          <a:xfrm>
            <a:off x="11356848" y="6324600"/>
            <a:ext cx="61264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0AF38EFD-512B-4531-8A51-5AEF24EFF359}" type="slidenum">
              <a:rPr lang="en-US" smtClean="0">
                <a:solidFill>
                  <a:schemeClr val="tx1">
                    <a:lumMod val="50000"/>
                  </a:schemeClr>
                </a:solidFill>
              </a:rPr>
              <a:pPr>
                <a:defRPr/>
              </a:pPr>
              <a:t>30</a:t>
            </a:fld>
            <a:endParaRPr lang="en-US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6" name="Text Box 14">
            <a:extLst>
              <a:ext uri="{FF2B5EF4-FFF2-40B4-BE49-F238E27FC236}">
                <a16:creationId xmlns:a16="http://schemas.microsoft.com/office/drawing/2014/main" id="{C0A6BD48-959A-9267-E5D8-721EA4A794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5569460"/>
            <a:ext cx="10515600" cy="8309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>
                <a:solidFill>
                  <a:srgbClr val="1E0000"/>
                </a:solidFill>
                <a:latin typeface="+mj-lt"/>
              </a:rPr>
              <a:t>Vogtle Unit 3 went into operation in July 2023; Unit 4 should be going in-service soon (in got delayed in Feb 2024 to the second quarter 2024)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25332A9-6D61-C12E-7EC8-CF12A48D514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199" y="1371600"/>
            <a:ext cx="8087711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3905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76200"/>
            <a:ext cx="11277600" cy="1069848"/>
          </a:xfrm>
        </p:spPr>
        <p:txBody>
          <a:bodyPr/>
          <a:lstStyle/>
          <a:p>
            <a:r>
              <a:rPr lang="en-US" dirty="0"/>
              <a:t>The World: Electricity Consumption by Source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28599" y="1295400"/>
            <a:ext cx="10891935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A29C36B0-C0BE-D2E6-EC3A-B6901B81F7FC}"/>
              </a:ext>
            </a:extLst>
          </p:cNvPr>
          <p:cNvSpPr txBox="1">
            <a:spLocks/>
          </p:cNvSpPr>
          <p:nvPr/>
        </p:nvSpPr>
        <p:spPr bwMode="auto">
          <a:xfrm>
            <a:off x="11356848" y="6324600"/>
            <a:ext cx="61264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0AF38EFD-512B-4531-8A51-5AEF24EFF359}" type="slidenum">
              <a:rPr lang="en-US" smtClean="0">
                <a:solidFill>
                  <a:schemeClr val="tx1">
                    <a:lumMod val="50000"/>
                  </a:schemeClr>
                </a:solidFill>
              </a:rPr>
              <a:pPr>
                <a:defRPr/>
              </a:pPr>
              <a:t>31</a:t>
            </a:fld>
            <a:endParaRPr lang="en-US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27576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US Wind and Solar Capacity by State</a:t>
            </a:r>
            <a:endParaRPr lang="en-US" dirty="0"/>
          </a:p>
        </p:txBody>
      </p:sp>
      <p:sp>
        <p:nvSpPr>
          <p:cNvPr id="7" name="TextBox 1"/>
          <p:cNvSpPr txBox="1">
            <a:spLocks noChangeArrowheads="1"/>
          </p:cNvSpPr>
          <p:nvPr/>
        </p:nvSpPr>
        <p:spPr bwMode="auto">
          <a:xfrm>
            <a:off x="1905000" y="6261705"/>
            <a:ext cx="56388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2000" dirty="0">
                <a:solidFill>
                  <a:srgbClr val="1E0000"/>
                </a:solidFill>
              </a:rPr>
              <a:t>Source: Clean Power Quarterly, 4th Quarter 2023</a:t>
            </a: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8839200" y="1536174"/>
            <a:ext cx="2971800" cy="378565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dirty="0">
                <a:solidFill>
                  <a:srgbClr val="1E0000"/>
                </a:solidFill>
                <a:latin typeface="+mj-lt"/>
              </a:rPr>
              <a:t>Total US capacity at the end of Nov 2023 was about 148 GW of wind, 91 GW of utility-scale solar, and 47 GW of small scale solar (compared to a total US capacity of about 1200 GW)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204D53-07C3-E8E3-806A-D3D800A70349}"/>
              </a:ext>
            </a:extLst>
          </p:cNvPr>
          <p:cNvSpPr txBox="1">
            <a:spLocks/>
          </p:cNvSpPr>
          <p:nvPr/>
        </p:nvSpPr>
        <p:spPr bwMode="auto">
          <a:xfrm>
            <a:off x="11356848" y="6324600"/>
            <a:ext cx="61264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0AF38EFD-512B-4531-8A51-5AEF24EFF359}" type="slidenum">
              <a:rPr lang="en-US" smtClean="0">
                <a:solidFill>
                  <a:schemeClr val="tx1">
                    <a:lumMod val="50000"/>
                  </a:schemeClr>
                </a:solidFill>
              </a:rPr>
              <a:pPr>
                <a:defRPr/>
              </a:pPr>
              <a:t>32</a:t>
            </a:fld>
            <a:endParaRPr lang="en-US" dirty="0">
              <a:solidFill>
                <a:schemeClr val="tx1">
                  <a:lumMod val="50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8B3310-2463-65D5-21B5-30A6909649F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200" y="1280159"/>
            <a:ext cx="7391400" cy="4962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666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80160"/>
            <a:ext cx="11049000" cy="2251494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altLang="en-US" dirty="0"/>
              <a:t>Can range in size from less than one watt to 10’s of MW.</a:t>
            </a:r>
          </a:p>
          <a:p>
            <a:pPr>
              <a:spcBef>
                <a:spcPts val="0"/>
              </a:spcBef>
            </a:pPr>
            <a:r>
              <a:rPr lang="en-US" altLang="en-US" dirty="0"/>
              <a:t>Loads are usually aggregated.  </a:t>
            </a:r>
          </a:p>
          <a:p>
            <a:pPr>
              <a:spcBef>
                <a:spcPts val="0"/>
              </a:spcBef>
            </a:pPr>
            <a:r>
              <a:rPr lang="en-US" altLang="en-US" dirty="0"/>
              <a:t>The aggregate load changes with time, with strong daily, weekly and seasonal cycles.</a:t>
            </a: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2000" y="3124200"/>
            <a:ext cx="7853556" cy="3276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cap="flat" cmpd="sng">
                <a:solidFill>
                  <a:schemeClr val="tx1"/>
                </a:solidFill>
                <a:prstDash val="solid"/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1"/>
          <p:cNvSpPr txBox="1">
            <a:spLocks noChangeArrowheads="1"/>
          </p:cNvSpPr>
          <p:nvPr/>
        </p:nvSpPr>
        <p:spPr bwMode="auto">
          <a:xfrm>
            <a:off x="8843036" y="3962400"/>
            <a:ext cx="228633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2000" dirty="0">
                <a:solidFill>
                  <a:srgbClr val="1E0000"/>
                </a:solidFill>
              </a:rPr>
              <a:t>ComEd Yearly Load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A778BD-90A6-D2B4-4562-5947BC01CEB8}"/>
              </a:ext>
            </a:extLst>
          </p:cNvPr>
          <p:cNvSpPr txBox="1">
            <a:spLocks/>
          </p:cNvSpPr>
          <p:nvPr/>
        </p:nvSpPr>
        <p:spPr bwMode="auto">
          <a:xfrm>
            <a:off x="11356848" y="6324600"/>
            <a:ext cx="61264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0AF38EFD-512B-4531-8A51-5AEF24EFF359}" type="slidenum">
              <a:rPr lang="en-US" smtClean="0">
                <a:solidFill>
                  <a:schemeClr val="tx1">
                    <a:lumMod val="50000"/>
                  </a:schemeClr>
                </a:solidFill>
              </a:rPr>
              <a:pPr>
                <a:defRPr/>
              </a:pPr>
              <a:t>33</a:t>
            </a:fld>
            <a:endParaRPr lang="en-US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44517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Example: Southwest Power Pool Monthly Load</a:t>
            </a:r>
            <a:endParaRPr lang="en-US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6237" y="1241425"/>
            <a:ext cx="9394334" cy="502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914400" y="6270625"/>
            <a:ext cx="48768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600" dirty="0">
                <a:solidFill>
                  <a:srgbClr val="1E0000"/>
                </a:solidFill>
              </a:rPr>
              <a:t>SPP Load Data Source: marketplace.spp.org</a:t>
            </a: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81C2804C-1FAC-DBE7-8378-858999D533EF}"/>
              </a:ext>
            </a:extLst>
          </p:cNvPr>
          <p:cNvSpPr txBox="1">
            <a:spLocks/>
          </p:cNvSpPr>
          <p:nvPr/>
        </p:nvSpPr>
        <p:spPr bwMode="auto">
          <a:xfrm>
            <a:off x="11356848" y="6324600"/>
            <a:ext cx="61264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0AF38EFD-512B-4531-8A51-5AEF24EFF359}" type="slidenum">
              <a:rPr lang="en-US" smtClean="0">
                <a:solidFill>
                  <a:schemeClr val="tx1">
                    <a:lumMod val="50000"/>
                  </a:schemeClr>
                </a:solidFill>
              </a:rPr>
              <a:pPr>
                <a:defRPr/>
              </a:pPr>
              <a:t>34</a:t>
            </a:fld>
            <a:endParaRPr lang="en-US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56850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cs typeface="Geneva" charset="0"/>
              </a:rPr>
              <a:t>Transmission and Distribution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80161"/>
            <a:ext cx="11353800" cy="4323703"/>
          </a:xfrm>
        </p:spPr>
        <p:txBody>
          <a:bodyPr/>
          <a:lstStyle/>
          <a:p>
            <a:r>
              <a:rPr lang="en-US" altLang="en-US" dirty="0">
                <a:cs typeface="Geneva" charset="0"/>
              </a:rPr>
              <a:t>Goal is to move electric power from generation to load with low losses.</a:t>
            </a:r>
          </a:p>
          <a:p>
            <a:r>
              <a:rPr lang="en-US" altLang="en-US" dirty="0">
                <a:cs typeface="Geneva" charset="0"/>
              </a:rPr>
              <a:t>Less losses at higher voltages (S=VI* and I</a:t>
            </a:r>
            <a:r>
              <a:rPr lang="en-US" altLang="en-US" baseline="30000" dirty="0">
                <a:cs typeface="Geneva" charset="0"/>
              </a:rPr>
              <a:t>2</a:t>
            </a:r>
            <a:r>
              <a:rPr lang="en-US" altLang="en-US" dirty="0">
                <a:cs typeface="Geneva" charset="0"/>
              </a:rPr>
              <a:t>R losses), but more difficult to insulate.</a:t>
            </a:r>
          </a:p>
          <a:p>
            <a:r>
              <a:rPr lang="en-US" altLang="en-US" dirty="0">
                <a:cs typeface="Geneva" charset="0"/>
              </a:rPr>
              <a:t>Typical high voltage transmission voltages are 765, 500, 345, 230, 161, 138 and 69 kV.</a:t>
            </a:r>
          </a:p>
          <a:p>
            <a:r>
              <a:rPr lang="en-US" altLang="en-US" dirty="0">
                <a:cs typeface="Geneva" charset="0"/>
              </a:rPr>
              <a:t>Lower voltage lines are used for distribution (12.4 or 13.8 kV).</a:t>
            </a:r>
          </a:p>
          <a:p>
            <a:r>
              <a:rPr lang="en-US" altLang="en-US" dirty="0">
                <a:cs typeface="Geneva" charset="0"/>
              </a:rPr>
              <a:t>Typical losses are about 3 to 5% in transmission and 10 to 15% in the distribution system.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62D09E-AADE-0872-F0E3-E086B87B59AA}"/>
              </a:ext>
            </a:extLst>
          </p:cNvPr>
          <p:cNvSpPr txBox="1">
            <a:spLocks/>
          </p:cNvSpPr>
          <p:nvPr/>
        </p:nvSpPr>
        <p:spPr bwMode="auto">
          <a:xfrm>
            <a:off x="11356848" y="6324600"/>
            <a:ext cx="61264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0AF38EFD-512B-4531-8A51-5AEF24EFF359}" type="slidenum">
              <a:rPr lang="en-US" smtClean="0">
                <a:solidFill>
                  <a:schemeClr val="tx1">
                    <a:lumMod val="50000"/>
                  </a:schemeClr>
                </a:solidFill>
              </a:rPr>
              <a:pPr>
                <a:defRPr/>
              </a:pPr>
              <a:t>35</a:t>
            </a:fld>
            <a:endParaRPr lang="en-US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265446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cs typeface="Geneva" charset="0"/>
              </a:rPr>
              <a:t>Transmission &amp; Distribution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80161"/>
            <a:ext cx="5029200" cy="4323703"/>
          </a:xfrm>
        </p:spPr>
        <p:txBody>
          <a:bodyPr/>
          <a:lstStyle/>
          <a:p>
            <a:r>
              <a:rPr lang="en-US" altLang="en-US" dirty="0">
                <a:cs typeface="Geneva" charset="0"/>
              </a:rPr>
              <a:t>Transmission</a:t>
            </a:r>
          </a:p>
          <a:p>
            <a:pPr lvl="1"/>
            <a:r>
              <a:rPr lang="en-US" altLang="en-US" dirty="0">
                <a:ea typeface="Geneva" charset="0"/>
              </a:rPr>
              <a:t>networked connections</a:t>
            </a:r>
          </a:p>
          <a:p>
            <a:pPr lvl="1"/>
            <a:r>
              <a:rPr lang="en-US" altLang="en-US" dirty="0">
                <a:ea typeface="Geneva" charset="0"/>
              </a:rPr>
              <a:t>power can be supplied from multiple sources</a:t>
            </a:r>
          </a:p>
          <a:p>
            <a:pPr lvl="1"/>
            <a:r>
              <a:rPr lang="en-US" altLang="en-US" dirty="0">
                <a:ea typeface="Geneva" charset="0"/>
              </a:rPr>
              <a:t>typically higher voltages, above 100 kV</a:t>
            </a:r>
          </a:p>
          <a:p>
            <a:pPr lvl="1"/>
            <a:r>
              <a:rPr lang="en-US" altLang="en-US" dirty="0">
                <a:ea typeface="Geneva" charset="0"/>
              </a:rPr>
              <a:t>mostly overhead, with some underground in urban areas</a:t>
            </a:r>
          </a:p>
          <a:p>
            <a:pPr lvl="1"/>
            <a:r>
              <a:rPr lang="en-US" altLang="en-US" dirty="0">
                <a:ea typeface="Geneva" charset="0"/>
              </a:rPr>
              <a:t>Often source of large-scale blackouts</a:t>
            </a:r>
          </a:p>
          <a:p>
            <a:endParaRPr lang="en-US" dirty="0"/>
          </a:p>
        </p:txBody>
      </p:sp>
      <p:sp>
        <p:nvSpPr>
          <p:cNvPr id="5" name="Rectangle 4"/>
          <p:cNvSpPr txBox="1">
            <a:spLocks noChangeArrowheads="1"/>
          </p:cNvSpPr>
          <p:nvPr/>
        </p:nvSpPr>
        <p:spPr bwMode="auto">
          <a:xfrm>
            <a:off x="5303520" y="1280160"/>
            <a:ext cx="6416040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2800" dirty="0">
                <a:solidFill>
                  <a:srgbClr val="1E0000"/>
                </a:solidFill>
                <a:cs typeface="Geneva" charset="0"/>
              </a:rPr>
              <a:t>Distribution</a:t>
            </a:r>
          </a:p>
          <a:p>
            <a:pPr lvl="1"/>
            <a:r>
              <a:rPr lang="en-US" altLang="en-US" sz="2400" dirty="0">
                <a:solidFill>
                  <a:srgbClr val="1E0000"/>
                </a:solidFill>
                <a:ea typeface="Geneva" charset="0"/>
              </a:rPr>
              <a:t>radial connections</a:t>
            </a:r>
          </a:p>
          <a:p>
            <a:pPr lvl="1"/>
            <a:r>
              <a:rPr lang="en-US" altLang="en-US" sz="2400" dirty="0">
                <a:solidFill>
                  <a:srgbClr val="1E0000"/>
                </a:solidFill>
                <a:ea typeface="Geneva" charset="0"/>
              </a:rPr>
              <a:t>power moves in one direction only</a:t>
            </a:r>
          </a:p>
          <a:p>
            <a:pPr lvl="1"/>
            <a:r>
              <a:rPr lang="en-US" altLang="en-US" sz="2400" dirty="0">
                <a:solidFill>
                  <a:srgbClr val="1E0000"/>
                </a:solidFill>
                <a:ea typeface="Geneva" charset="0"/>
              </a:rPr>
              <a:t>typically lower voltages, below 100 kV</a:t>
            </a:r>
          </a:p>
          <a:p>
            <a:pPr lvl="1"/>
            <a:r>
              <a:rPr lang="en-US" altLang="en-US" sz="2400" dirty="0">
                <a:solidFill>
                  <a:srgbClr val="1E0000"/>
                </a:solidFill>
                <a:ea typeface="Geneva" charset="0"/>
              </a:rPr>
              <a:t>the source of most  black-outs, but these are local</a:t>
            </a:r>
          </a:p>
          <a:p>
            <a:pPr lvl="1"/>
            <a:r>
              <a:rPr lang="en-US" altLang="en-US" sz="2400" dirty="0">
                <a:solidFill>
                  <a:srgbClr val="1E0000"/>
                </a:solidFill>
                <a:ea typeface="Geneva" charset="0"/>
              </a:rPr>
              <a:t>Most new construction is underground, especially in suburban and urban locations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C5B203-FEB7-7F81-3968-7D30AD76ED58}"/>
              </a:ext>
            </a:extLst>
          </p:cNvPr>
          <p:cNvSpPr txBox="1">
            <a:spLocks/>
          </p:cNvSpPr>
          <p:nvPr/>
        </p:nvSpPr>
        <p:spPr bwMode="auto">
          <a:xfrm>
            <a:off x="11356848" y="6324600"/>
            <a:ext cx="61264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0AF38EFD-512B-4531-8A51-5AEF24EFF359}" type="slidenum">
              <a:rPr lang="en-US" smtClean="0">
                <a:solidFill>
                  <a:schemeClr val="tx1">
                    <a:lumMod val="50000"/>
                  </a:schemeClr>
                </a:solidFill>
              </a:rPr>
              <a:pPr>
                <a:defRPr/>
              </a:pPr>
              <a:t>36</a:t>
            </a:fld>
            <a:endParaRPr lang="en-US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58992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73152"/>
            <a:ext cx="8229600" cy="1069848"/>
          </a:xfrm>
        </p:spPr>
        <p:txBody>
          <a:bodyPr/>
          <a:lstStyle/>
          <a:p>
            <a:r>
              <a:rPr lang="en-US" altLang="en-US" dirty="0"/>
              <a:t>Three Phase Transmission Line</a:t>
            </a:r>
            <a:endParaRPr lang="en-US" dirty="0"/>
          </a:p>
        </p:txBody>
      </p:sp>
      <p:pic>
        <p:nvPicPr>
          <p:cNvPr id="5" name="Picture 6" descr="Jul18_49"/>
          <p:cNvPicPr>
            <a:picLocks noChangeAspect="1" noChangeArrowheads="1"/>
          </p:cNvPicPr>
          <p:nvPr/>
        </p:nvPicPr>
        <p:blipFill>
          <a:blip r:embed="rId2">
            <a:lum bright="18000" contrast="3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24600" y="1371600"/>
            <a:ext cx="3771900" cy="50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7" descr="Jul18_50"/>
          <p:cNvPicPr>
            <a:picLocks noChangeAspect="1" noChangeArrowheads="1"/>
          </p:cNvPicPr>
          <p:nvPr/>
        </p:nvPicPr>
        <p:blipFill>
          <a:blip r:embed="rId3">
            <a:lum bright="2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81201" y="1371600"/>
            <a:ext cx="4360863" cy="50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2999D93D-BA77-63A1-8ADF-12F36DE10E19}"/>
              </a:ext>
            </a:extLst>
          </p:cNvPr>
          <p:cNvSpPr txBox="1">
            <a:spLocks/>
          </p:cNvSpPr>
          <p:nvPr/>
        </p:nvSpPr>
        <p:spPr bwMode="auto">
          <a:xfrm>
            <a:off x="11356848" y="6324600"/>
            <a:ext cx="61264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0AF38EFD-512B-4531-8A51-5AEF24EFF359}" type="slidenum">
              <a:rPr lang="en-US" smtClean="0">
                <a:solidFill>
                  <a:schemeClr val="tx1">
                    <a:lumMod val="50000"/>
                  </a:schemeClr>
                </a:solidFill>
              </a:rPr>
              <a:pPr>
                <a:defRPr/>
              </a:pPr>
              <a:t>37</a:t>
            </a:fld>
            <a:endParaRPr lang="en-US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54101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cs typeface="Geneva" charset="0"/>
              </a:rPr>
              <a:t>Transformers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>
                <a:cs typeface="Geneva" charset="0"/>
              </a:rPr>
              <a:t>Transformers provide an easily means for changing ac voltage levels</a:t>
            </a:r>
          </a:p>
          <a:p>
            <a:pPr lvl="1"/>
            <a:r>
              <a:rPr lang="en-US" altLang="en-US" dirty="0">
                <a:ea typeface="Geneva" charset="0"/>
              </a:rPr>
              <a:t>Power flow through transformers is bi-directional</a:t>
            </a:r>
          </a:p>
          <a:p>
            <a:r>
              <a:rPr lang="en-US" altLang="en-US" dirty="0">
                <a:cs typeface="Geneva" charset="0"/>
              </a:rPr>
              <a:t>Heating is a major concern that can</a:t>
            </a:r>
            <a:br>
              <a:rPr lang="en-US" altLang="en-US" dirty="0">
                <a:cs typeface="Geneva" charset="0"/>
              </a:rPr>
            </a:br>
            <a:r>
              <a:rPr lang="en-US" altLang="en-US" dirty="0">
                <a:cs typeface="Geneva" charset="0"/>
              </a:rPr>
              <a:t>quickly lead to loss of transformer </a:t>
            </a:r>
            <a:br>
              <a:rPr lang="en-US" altLang="en-US" dirty="0">
                <a:cs typeface="Geneva" charset="0"/>
              </a:rPr>
            </a:br>
            <a:r>
              <a:rPr lang="en-US" altLang="en-US" dirty="0">
                <a:cs typeface="Geneva" charset="0"/>
              </a:rPr>
              <a:t>life (and occasionally explosions!)</a:t>
            </a:r>
          </a:p>
          <a:p>
            <a:r>
              <a:rPr lang="en-US" altLang="en-US" dirty="0">
                <a:cs typeface="Geneva" charset="0"/>
              </a:rPr>
              <a:t>High voltage transformers </a:t>
            </a:r>
            <a:br>
              <a:rPr lang="en-US" altLang="en-US" dirty="0">
                <a:cs typeface="Geneva" charset="0"/>
              </a:rPr>
            </a:br>
            <a:r>
              <a:rPr lang="en-US" altLang="en-US" dirty="0">
                <a:cs typeface="Geneva" charset="0"/>
              </a:rPr>
              <a:t>(say 230 kV and up) are large, </a:t>
            </a:r>
            <a:br>
              <a:rPr lang="en-US" altLang="en-US" dirty="0">
                <a:cs typeface="Geneva" charset="0"/>
              </a:rPr>
            </a:br>
            <a:r>
              <a:rPr lang="en-US" altLang="en-US" dirty="0">
                <a:cs typeface="Geneva" charset="0"/>
              </a:rPr>
              <a:t>heavy, and difficult to replace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96000" y="2286000"/>
            <a:ext cx="5576978" cy="4155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07D5B3-B2AE-EC98-DA13-DDCCA7F86E30}"/>
              </a:ext>
            </a:extLst>
          </p:cNvPr>
          <p:cNvSpPr txBox="1">
            <a:spLocks/>
          </p:cNvSpPr>
          <p:nvPr/>
        </p:nvSpPr>
        <p:spPr bwMode="auto">
          <a:xfrm>
            <a:off x="11356848" y="6324600"/>
            <a:ext cx="61264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0AF38EFD-512B-4531-8A51-5AEF24EFF359}" type="slidenum">
              <a:rPr lang="en-US" smtClean="0">
                <a:solidFill>
                  <a:schemeClr val="tx1">
                    <a:lumMod val="50000"/>
                  </a:schemeClr>
                </a:solidFill>
              </a:rPr>
              <a:pPr>
                <a:defRPr/>
              </a:pPr>
              <a:t>38</a:t>
            </a:fld>
            <a:endParaRPr lang="en-US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50369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7C25E7-B665-18AE-D5A2-DBC8939CE1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Venue: Center for Infrastructure Renewal (CIR)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F565E1-577C-08A2-4EFF-CD3FBFF8F6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80160"/>
            <a:ext cx="11297920" cy="1463040"/>
          </a:xfrm>
        </p:spPr>
        <p:txBody>
          <a:bodyPr/>
          <a:lstStyle/>
          <a:p>
            <a:r>
              <a:rPr lang="en-US" dirty="0"/>
              <a:t>We are located at the CIR on the Texas A&amp;M RELLIS Campus</a:t>
            </a:r>
          </a:p>
          <a:p>
            <a:pPr lvl="1"/>
            <a:r>
              <a:rPr lang="en-US" dirty="0"/>
              <a:t>RELLIS is part of the Texas A&amp;M System, and is named for our core values of Respect, Excellence, Loyalty, Leadership, Integrity, Selfless Service 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D4EB0F-1783-731C-0135-BC8D96BF53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2667000"/>
            <a:ext cx="6019800" cy="39145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4D1EF05-2FED-A43E-657E-1687E54B4DDC}"/>
              </a:ext>
            </a:extLst>
          </p:cNvPr>
          <p:cNvSpPr txBox="1"/>
          <p:nvPr/>
        </p:nvSpPr>
        <p:spPr>
          <a:xfrm>
            <a:off x="7772400" y="3048000"/>
            <a:ext cx="3678383" cy="3046988"/>
          </a:xfrm>
          <a:prstGeom prst="rect">
            <a:avLst/>
          </a:prstGeom>
          <a:solidFill>
            <a:schemeClr val="accent3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332C2C"/>
                </a:solidFill>
                <a:effectLst/>
                <a:uLnTx/>
                <a:uFillTx/>
                <a:latin typeface="Times New Roman"/>
              </a:rPr>
              <a:t>This is the former Bryan Army Air Field used in WWII for pilot training, acquired by A&amp;M in 1982 as the Riverside</a:t>
            </a:r>
            <a:b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332C2C"/>
                </a:solidFill>
                <a:effectLst/>
                <a:uLnTx/>
                <a:uFillTx/>
                <a:latin typeface="Times New Roman"/>
              </a:rPr>
            </a:b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332C2C"/>
                </a:solidFill>
                <a:effectLst/>
                <a:uLnTx/>
                <a:uFillTx/>
                <a:latin typeface="Times New Roman"/>
              </a:rPr>
              <a:t>Campus; renamed RELLIS in 2016</a:t>
            </a:r>
            <a:b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332C2C"/>
                </a:solidFill>
                <a:effectLst/>
                <a:uLnTx/>
                <a:uFillTx/>
                <a:latin typeface="Times New Roman"/>
              </a:rPr>
            </a:b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332C2C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21B6D64A-11A0-2F2B-4145-C6DB67D391B3}"/>
              </a:ext>
            </a:extLst>
          </p:cNvPr>
          <p:cNvSpPr txBox="1">
            <a:spLocks/>
          </p:cNvSpPr>
          <p:nvPr/>
        </p:nvSpPr>
        <p:spPr bwMode="auto">
          <a:xfrm>
            <a:off x="11356848" y="6324600"/>
            <a:ext cx="61264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0AF38EFD-512B-4531-8A51-5AEF24EFF359}" type="slidenum">
              <a:rPr lang="en-US" smtClean="0">
                <a:solidFill>
                  <a:schemeClr val="tx1">
                    <a:lumMod val="50000"/>
                  </a:schemeClr>
                </a:solidFill>
              </a:rPr>
              <a:pPr>
                <a:defRPr/>
              </a:pPr>
              <a:t>3</a:t>
            </a:fld>
            <a:endParaRPr lang="en-US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907140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Components Join Together at a Bus</a:t>
            </a:r>
          </a:p>
        </p:txBody>
      </p:sp>
      <p:pic>
        <p:nvPicPr>
          <p:cNvPr id="5" name="Picture 3" descr="100_1781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57400" y="1295400"/>
            <a:ext cx="7658100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99EED5C1-DC64-8183-74E1-6DB70A656519}"/>
              </a:ext>
            </a:extLst>
          </p:cNvPr>
          <p:cNvSpPr txBox="1">
            <a:spLocks/>
          </p:cNvSpPr>
          <p:nvPr/>
        </p:nvSpPr>
        <p:spPr bwMode="auto">
          <a:xfrm>
            <a:off x="11356848" y="6324600"/>
            <a:ext cx="61264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0AF38EFD-512B-4531-8A51-5AEF24EFF359}" type="slidenum">
              <a:rPr lang="en-US" smtClean="0">
                <a:solidFill>
                  <a:schemeClr val="tx1">
                    <a:lumMod val="50000"/>
                  </a:schemeClr>
                </a:solidFill>
              </a:rPr>
              <a:pPr>
                <a:defRPr/>
              </a:pPr>
              <a:t>39</a:t>
            </a:fld>
            <a:endParaRPr lang="en-US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557407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>
          <a:xfrm>
            <a:off x="612648" y="76200"/>
            <a:ext cx="8001000" cy="1069848"/>
          </a:xfrm>
        </p:spPr>
        <p:txBody>
          <a:bodyPr/>
          <a:lstStyle/>
          <a:p>
            <a:pPr eaLnBrk="1" hangingPunct="1"/>
            <a:r>
              <a:rPr lang="en-US" altLang="en-US" dirty="0"/>
              <a:t>Energy Economics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280160"/>
            <a:ext cx="11506200" cy="3733800"/>
          </a:xfrm>
        </p:spPr>
        <p:txBody>
          <a:bodyPr/>
          <a:lstStyle/>
          <a:p>
            <a:pPr eaLnBrk="1" hangingPunct="1">
              <a:buClr>
                <a:srgbClr val="1E0000"/>
              </a:buClr>
            </a:pPr>
            <a:r>
              <a:rPr lang="en-US" dirty="0"/>
              <a:t>Electric generating technologies involve a tradeoff between fixed costs (costs to build them) and operating costs</a:t>
            </a:r>
          </a:p>
          <a:p>
            <a:pPr lvl="1" eaLnBrk="1" hangingPunct="1">
              <a:buClr>
                <a:srgbClr val="1E0000"/>
              </a:buClr>
              <a:buSzPct val="125000"/>
              <a:buFontTx/>
              <a:buChar char="•"/>
            </a:pPr>
            <a:r>
              <a:rPr lang="en-US" dirty="0"/>
              <a:t>Nuclear and solar high fixed costs, but low operating costs (though cost of solar has decreased substantially recently)</a:t>
            </a:r>
          </a:p>
          <a:p>
            <a:pPr lvl="1" eaLnBrk="1" hangingPunct="1">
              <a:buClr>
                <a:srgbClr val="1E0000"/>
              </a:buClr>
              <a:buSzPct val="125000"/>
              <a:buFontTx/>
              <a:buChar char="•"/>
            </a:pPr>
            <a:r>
              <a:rPr lang="en-US" dirty="0"/>
              <a:t>Natural gas/oil have low fixed costs but can have higher operating costs (dependent upon fuel prices)</a:t>
            </a:r>
          </a:p>
          <a:p>
            <a:pPr lvl="1" eaLnBrk="1" hangingPunct="1">
              <a:buClr>
                <a:srgbClr val="1E0000"/>
              </a:buClr>
              <a:buSzPct val="125000"/>
              <a:buFontTx/>
              <a:buChar char="•"/>
            </a:pPr>
            <a:r>
              <a:rPr lang="en-US" dirty="0"/>
              <a:t>Coal, wind, hydro are in between</a:t>
            </a:r>
          </a:p>
          <a:p>
            <a:pPr eaLnBrk="1" hangingPunct="1">
              <a:buClr>
                <a:srgbClr val="1E0000"/>
              </a:buClr>
            </a:pPr>
            <a:r>
              <a:rPr lang="en-US" dirty="0"/>
              <a:t>Also the units capacity factor is important to determining the</a:t>
            </a:r>
            <a:br>
              <a:rPr lang="en-US" dirty="0"/>
            </a:br>
            <a:r>
              <a:rPr lang="en-US" dirty="0"/>
              <a:t>ultimate cost of electricity</a:t>
            </a:r>
          </a:p>
          <a:p>
            <a:pPr eaLnBrk="1" hangingPunct="1"/>
            <a:endParaRPr lang="en-US" altLang="en-US" dirty="0"/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16867FAF-13EF-D716-6972-8AF4D28F35FE}"/>
              </a:ext>
            </a:extLst>
          </p:cNvPr>
          <p:cNvSpPr txBox="1">
            <a:spLocks/>
          </p:cNvSpPr>
          <p:nvPr/>
        </p:nvSpPr>
        <p:spPr bwMode="auto">
          <a:xfrm>
            <a:off x="11356848" y="6324600"/>
            <a:ext cx="61264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0AF38EFD-512B-4531-8A51-5AEF24EFF359}" type="slidenum">
              <a:rPr lang="en-US" smtClean="0">
                <a:solidFill>
                  <a:schemeClr val="tx1">
                    <a:lumMod val="50000"/>
                  </a:schemeClr>
                </a:solidFill>
              </a:rPr>
              <a:pPr>
                <a:defRPr/>
              </a:pPr>
              <a:t>40</a:t>
            </a:fld>
            <a:endParaRPr lang="en-US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592597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>
          <a:xfrm>
            <a:off x="612648" y="76200"/>
            <a:ext cx="10131552" cy="1069848"/>
          </a:xfrm>
        </p:spPr>
        <p:txBody>
          <a:bodyPr/>
          <a:lstStyle/>
          <a:p>
            <a:pPr eaLnBrk="1" hangingPunct="1"/>
            <a:r>
              <a:rPr lang="en-US" dirty="0"/>
              <a:t>Natural Gas Prices 1997 to March 2024</a:t>
            </a:r>
            <a:endParaRPr lang="en-US" altLang="en-US" dirty="0"/>
          </a:p>
        </p:txBody>
      </p:sp>
      <p:sp>
        <p:nvSpPr>
          <p:cNvPr id="24579" name="Rectangle 1"/>
          <p:cNvSpPr>
            <a:spLocks noChangeArrowheads="1"/>
          </p:cNvSpPr>
          <p:nvPr/>
        </p:nvSpPr>
        <p:spPr bwMode="auto">
          <a:xfrm>
            <a:off x="455776" y="5105400"/>
            <a:ext cx="10441517" cy="830997"/>
          </a:xfrm>
          <a:prstGeom prst="rect">
            <a:avLst/>
          </a:prstGeom>
          <a:solidFill>
            <a:schemeClr val="accent3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en-US" sz="2400" dirty="0">
                <a:solidFill>
                  <a:srgbClr val="1E0000"/>
                </a:solidFill>
                <a:latin typeface="+mj-lt"/>
              </a:rPr>
              <a:t>Marginal cost for natural gas fired electricity price in $/MWh is about 7-10 times gas price; Henry Hub is a gas pipeline located in Erath, Louisiana. 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0DE35DD-7B9C-EB24-B5CC-6613C17AD7D2}"/>
              </a:ext>
            </a:extLst>
          </p:cNvPr>
          <p:cNvSpPr/>
          <p:nvPr/>
        </p:nvSpPr>
        <p:spPr>
          <a:xfrm>
            <a:off x="597408" y="6263294"/>
            <a:ext cx="39560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tx1">
                    <a:lumMod val="50000"/>
                  </a:schemeClr>
                </a:solidFill>
              </a:rPr>
              <a:t>Source: fred.stlouisfed.org/series/MHHNGSP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892B1A13-8004-3BCB-07A2-4DF2DB802AB3}"/>
              </a:ext>
            </a:extLst>
          </p:cNvPr>
          <p:cNvSpPr txBox="1">
            <a:spLocks/>
          </p:cNvSpPr>
          <p:nvPr/>
        </p:nvSpPr>
        <p:spPr bwMode="auto">
          <a:xfrm>
            <a:off x="11356848" y="6324600"/>
            <a:ext cx="61264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0AF38EFD-512B-4531-8A51-5AEF24EFF359}" type="slidenum">
              <a:rPr lang="en-US" smtClean="0">
                <a:solidFill>
                  <a:schemeClr val="tx1">
                    <a:lumMod val="50000"/>
                  </a:schemeClr>
                </a:solidFill>
              </a:rPr>
              <a:pPr>
                <a:defRPr/>
              </a:pPr>
              <a:t>41</a:t>
            </a:fld>
            <a:endParaRPr lang="en-US" dirty="0">
              <a:solidFill>
                <a:schemeClr val="tx1">
                  <a:lumMod val="50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BFF6EF-D67C-139B-54F6-8388A25631C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199" y="1371600"/>
            <a:ext cx="10832123" cy="3657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9F470E5-8D4D-19DA-D517-447C2F73CF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0" y="1049057"/>
            <a:ext cx="3733800" cy="8309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dirty="0">
                <a:solidFill>
                  <a:srgbClr val="1E0000"/>
                </a:solidFill>
                <a:latin typeface="+mj-lt"/>
              </a:rPr>
              <a:t>This variability illustrates a planning challenge</a:t>
            </a:r>
          </a:p>
        </p:txBody>
      </p:sp>
    </p:spTree>
    <p:extLst>
      <p:ext uri="{BB962C8B-B14F-4D97-AF65-F5344CB8AC3E}">
        <p14:creationId xmlns:p14="http://schemas.microsoft.com/office/powerpoint/2010/main" val="226672976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>
          <a:xfrm>
            <a:off x="612648" y="76200"/>
            <a:ext cx="11807952" cy="1069848"/>
          </a:xfrm>
        </p:spPr>
        <p:txBody>
          <a:bodyPr/>
          <a:lstStyle/>
          <a:p>
            <a:pPr eaLnBrk="1" hangingPunct="1"/>
            <a:r>
              <a:rPr lang="en-US" altLang="en-US" dirty="0"/>
              <a:t>Brief History of Electric Power with a Planning Focus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280160"/>
            <a:ext cx="11506200" cy="3733800"/>
          </a:xfrm>
        </p:spPr>
        <p:txBody>
          <a:bodyPr/>
          <a:lstStyle/>
          <a:p>
            <a:r>
              <a:rPr lang="en-US" dirty="0"/>
              <a:t>The only thing that is constant is change” Heraclitus (535 – 475 BC)</a:t>
            </a:r>
          </a:p>
          <a:p>
            <a:pPr eaLnBrk="1" hangingPunct="1">
              <a:buClr>
                <a:srgbClr val="1E0000"/>
              </a:buClr>
            </a:pPr>
            <a:r>
              <a:rPr lang="en-US" dirty="0"/>
              <a:t>First real practical uses of electricity began with the telegraph (1860's) and then arc lighting in the 1870’s </a:t>
            </a:r>
          </a:p>
          <a:p>
            <a:pPr eaLnBrk="1" hangingPunct="1">
              <a:buClr>
                <a:srgbClr val="1E0000"/>
              </a:buClr>
            </a:pPr>
            <a:r>
              <a:rPr lang="en-US" altLang="en-US" dirty="0"/>
              <a:t>Early 1880’s – Edison introduced Pearl Street dc system in Manhattan supplying 59 customers</a:t>
            </a:r>
          </a:p>
          <a:p>
            <a:pPr eaLnBrk="1" hangingPunct="1">
              <a:buClr>
                <a:srgbClr val="1E0000"/>
              </a:buClr>
            </a:pPr>
            <a:r>
              <a:rPr lang="en-US" altLang="en-US" dirty="0"/>
              <a:t>1884 – Sprague produces practical dc motor</a:t>
            </a:r>
          </a:p>
          <a:p>
            <a:pPr eaLnBrk="1" hangingPunct="1">
              <a:buClr>
                <a:srgbClr val="1E0000"/>
              </a:buClr>
            </a:pPr>
            <a:r>
              <a:rPr lang="en-US" altLang="en-US" dirty="0"/>
              <a:t>1885 – invention of transformer</a:t>
            </a:r>
          </a:p>
          <a:p>
            <a:pPr eaLnBrk="1" hangingPunct="1">
              <a:buClr>
                <a:srgbClr val="1E0000"/>
              </a:buClr>
            </a:pPr>
            <a:r>
              <a:rPr lang="en-US" altLang="en-US" dirty="0"/>
              <a:t>Mid 1880’s – Westinghouse/Tesla introduce rival ac system</a:t>
            </a:r>
          </a:p>
          <a:p>
            <a:pPr eaLnBrk="1" hangingPunct="1">
              <a:buClr>
                <a:srgbClr val="1E0000"/>
              </a:buClr>
            </a:pPr>
            <a:r>
              <a:rPr lang="en-US" altLang="en-US" dirty="0"/>
              <a:t>Late 1880’s – Tesla invents ac induction motor</a:t>
            </a:r>
          </a:p>
          <a:p>
            <a:pPr eaLnBrk="1" hangingPunct="1">
              <a:buClr>
                <a:srgbClr val="1E0000"/>
              </a:buClr>
            </a:pPr>
            <a:r>
              <a:rPr lang="en-US" altLang="en-US" dirty="0"/>
              <a:t>1893 – Three-phase transmission line at 2.3 kV</a:t>
            </a:r>
          </a:p>
          <a:p>
            <a:pPr eaLnBrk="1" hangingPunct="1">
              <a:buClr>
                <a:srgbClr val="1E0000"/>
              </a:buClr>
            </a:pPr>
            <a:endParaRPr lang="en-US" altLang="en-US" dirty="0"/>
          </a:p>
          <a:p>
            <a:pPr eaLnBrk="1" hangingPunct="1"/>
            <a:endParaRPr lang="en-US" altLang="en-US" dirty="0"/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D0ED062B-3E8B-657A-24A6-A8C68C91B904}"/>
              </a:ext>
            </a:extLst>
          </p:cNvPr>
          <p:cNvSpPr txBox="1">
            <a:spLocks/>
          </p:cNvSpPr>
          <p:nvPr/>
        </p:nvSpPr>
        <p:spPr bwMode="auto">
          <a:xfrm>
            <a:off x="11356848" y="6324600"/>
            <a:ext cx="61264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0AF38EFD-512B-4531-8A51-5AEF24EFF359}" type="slidenum">
              <a:rPr lang="en-US" smtClean="0">
                <a:solidFill>
                  <a:schemeClr val="tx1">
                    <a:lumMod val="50000"/>
                  </a:schemeClr>
                </a:solidFill>
              </a:rPr>
              <a:pPr>
                <a:defRPr/>
              </a:pPr>
              <a:t>42</a:t>
            </a:fld>
            <a:endParaRPr lang="en-US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833473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>
          <a:xfrm>
            <a:off x="612648" y="76200"/>
            <a:ext cx="8001000" cy="1069848"/>
          </a:xfrm>
        </p:spPr>
        <p:txBody>
          <a:bodyPr/>
          <a:lstStyle/>
          <a:p>
            <a:pPr eaLnBrk="1" hangingPunct="1"/>
            <a:r>
              <a:rPr lang="en-US" altLang="en-US" dirty="0"/>
              <a:t>History, cont’d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280160"/>
            <a:ext cx="11430000" cy="4343400"/>
          </a:xfrm>
        </p:spPr>
        <p:txBody>
          <a:bodyPr/>
          <a:lstStyle/>
          <a:p>
            <a:pPr eaLnBrk="1" hangingPunct="1">
              <a:buClr>
                <a:srgbClr val="1E0000"/>
              </a:buClr>
            </a:pPr>
            <a:r>
              <a:rPr lang="en-US" altLang="en-US" dirty="0"/>
              <a:t>1896 – ac lines deliver electricity from hydro generation at Niagara Falls to Buffalo, 20 miles away; </a:t>
            </a:r>
            <a:r>
              <a:rPr lang="en-US" dirty="0"/>
              <a:t>also 30kV line in Germany</a:t>
            </a:r>
            <a:endParaRPr lang="en-US" altLang="en-US" dirty="0"/>
          </a:p>
          <a:p>
            <a:pPr eaLnBrk="1" hangingPunct="1">
              <a:buClr>
                <a:srgbClr val="1E0000"/>
              </a:buClr>
            </a:pPr>
            <a:r>
              <a:rPr lang="en-US" altLang="en-US" dirty="0"/>
              <a:t>Early 1900’s – Private utilities supply all customers in area (city); recognized as a natural monopoly; states step in to begin regulation</a:t>
            </a:r>
          </a:p>
          <a:p>
            <a:pPr eaLnBrk="1" hangingPunct="1">
              <a:buClr>
                <a:srgbClr val="1E0000"/>
              </a:buClr>
            </a:pPr>
            <a:r>
              <a:rPr lang="en-US" altLang="en-US" dirty="0"/>
              <a:t>1918: Charles Fortescue, “Method of Symmetrical Coordinates applied to the Solution of Polyphase Networks,”</a:t>
            </a:r>
          </a:p>
          <a:p>
            <a:pPr eaLnBrk="1" hangingPunct="1">
              <a:buClr>
                <a:srgbClr val="1E0000"/>
              </a:buClr>
            </a:pPr>
            <a:r>
              <a:rPr lang="en-US" altLang="en-US" dirty="0"/>
              <a:t>By 1920’s – Large interstate holding companies control most electricity systems</a:t>
            </a:r>
          </a:p>
          <a:p>
            <a:pPr eaLnBrk="1" hangingPunct="1">
              <a:buClr>
                <a:srgbClr val="1E0000"/>
              </a:buClr>
            </a:pPr>
            <a:r>
              <a:rPr lang="en-US" altLang="en-US" dirty="0"/>
              <a:t>1930’s – Electric utilities established as vertical monopolies</a:t>
            </a:r>
          </a:p>
          <a:p>
            <a:pPr eaLnBrk="1" hangingPunct="1">
              <a:buClr>
                <a:srgbClr val="1E0000"/>
              </a:buClr>
            </a:pPr>
            <a:endParaRPr lang="en-US" altLang="en-US" dirty="0"/>
          </a:p>
          <a:p>
            <a:pPr eaLnBrk="1" hangingPunct="1">
              <a:buFont typeface="Wingdings" pitchFamily="2" charset="2"/>
              <a:buNone/>
            </a:pPr>
            <a:endParaRPr lang="en-US" altLang="en-US" dirty="0"/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D1F0850A-BF26-6794-A7D6-DF55A6033FD4}"/>
              </a:ext>
            </a:extLst>
          </p:cNvPr>
          <p:cNvSpPr txBox="1">
            <a:spLocks/>
          </p:cNvSpPr>
          <p:nvPr/>
        </p:nvSpPr>
        <p:spPr bwMode="auto">
          <a:xfrm>
            <a:off x="11356848" y="6324600"/>
            <a:ext cx="61264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0AF38EFD-512B-4531-8A51-5AEF24EFF359}" type="slidenum">
              <a:rPr lang="en-US" smtClean="0">
                <a:solidFill>
                  <a:schemeClr val="tx1">
                    <a:lumMod val="50000"/>
                  </a:schemeClr>
                </a:solidFill>
              </a:rPr>
              <a:pPr>
                <a:defRPr/>
              </a:pPr>
              <a:t>43</a:t>
            </a:fld>
            <a:endParaRPr lang="en-US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941705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A3E325-D63E-AC82-B365-EFB4A2C6F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ComEd</a:t>
            </a:r>
            <a:r>
              <a:rPr lang="en-US" dirty="0"/>
              <a:t> Control Center: Circa 1920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3DD7635E-8DCF-0956-B3C7-3A279699C4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76709" y="1417637"/>
            <a:ext cx="6745857" cy="503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536286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30D54-828D-F12A-E110-C3119160F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History, cont’d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B44794-53CA-0106-28A8-BEA2CEA29D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Map of which states had the most electric generation in 1921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r>
              <a:rPr lang="en-US" dirty="0"/>
              <a:t>1927: PJM formed with three utilities</a:t>
            </a:r>
          </a:p>
          <a:p>
            <a:r>
              <a:rPr lang="en-US" dirty="0"/>
              <a:t>1933: Tennessee Valley Authority</a:t>
            </a:r>
          </a:p>
          <a:p>
            <a:endParaRPr 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27D9AD7E-B9F4-1BBD-A2AF-3BAF1AFAD3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04800" y="1752600"/>
            <a:ext cx="6524139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444E145-2277-99E7-B20F-6316C4624C39}"/>
              </a:ext>
            </a:extLst>
          </p:cNvPr>
          <p:cNvSpPr txBox="1"/>
          <p:nvPr/>
        </p:nvSpPr>
        <p:spPr>
          <a:xfrm>
            <a:off x="7391400" y="2128272"/>
            <a:ext cx="4114800" cy="1569660"/>
          </a:xfrm>
          <a:prstGeom prst="rect">
            <a:avLst/>
          </a:prstGeom>
          <a:solidFill>
            <a:schemeClr val="accent3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The invention of self-starting synchronous machines in 1916</a:t>
            </a:r>
            <a:br>
              <a:rPr lang="en-US" sz="2400" dirty="0">
                <a:solidFill>
                  <a:schemeClr val="tx1">
                    <a:lumMod val="50000"/>
                  </a:schemeClr>
                </a:solidFill>
              </a:rPr>
            </a:b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led to motorized clocks, which led to time error correction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4D1171DD-7A94-3EFC-E448-69164E7F804B}"/>
              </a:ext>
            </a:extLst>
          </p:cNvPr>
          <p:cNvSpPr txBox="1">
            <a:spLocks/>
          </p:cNvSpPr>
          <p:nvPr/>
        </p:nvSpPr>
        <p:spPr bwMode="auto">
          <a:xfrm>
            <a:off x="11356848" y="6324600"/>
            <a:ext cx="61264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0AF38EFD-512B-4531-8A51-5AEF24EFF359}" type="slidenum">
              <a:rPr lang="en-US" smtClean="0">
                <a:solidFill>
                  <a:schemeClr val="tx1">
                    <a:lumMod val="50000"/>
                  </a:schemeClr>
                </a:solidFill>
              </a:rPr>
              <a:pPr>
                <a:defRPr/>
              </a:pPr>
              <a:t>45</a:t>
            </a:fld>
            <a:endParaRPr lang="en-US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792347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>
          <a:xfrm>
            <a:off x="612648" y="76200"/>
            <a:ext cx="8001000" cy="1069848"/>
          </a:xfrm>
        </p:spPr>
        <p:txBody>
          <a:bodyPr/>
          <a:lstStyle/>
          <a:p>
            <a:pPr eaLnBrk="1" hangingPunct="1"/>
            <a:r>
              <a:rPr lang="en-US" altLang="en-US" dirty="0"/>
              <a:t>History, cont’d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280160"/>
            <a:ext cx="9829800" cy="3733800"/>
          </a:xfrm>
        </p:spPr>
        <p:txBody>
          <a:bodyPr/>
          <a:lstStyle/>
          <a:p>
            <a:pPr eaLnBrk="1" hangingPunct="1">
              <a:buClr>
                <a:srgbClr val="1E0000"/>
              </a:buClr>
            </a:pPr>
            <a:r>
              <a:rPr lang="en-US" dirty="0"/>
              <a:t>Frequency standardized in the 1930’s</a:t>
            </a:r>
          </a:p>
          <a:p>
            <a:r>
              <a:rPr lang="en-US" dirty="0"/>
              <a:t>Short circuit analysis done using a dc calculating power (since 1920’s); power flows determined using network analyzers</a:t>
            </a:r>
          </a:p>
          <a:p>
            <a:pPr lvl="1"/>
            <a:r>
              <a:rPr lang="en-US" dirty="0"/>
              <a:t>In mid 1950’s there were 50 network analyzer installations in North America</a:t>
            </a:r>
          </a:p>
          <a:p>
            <a:r>
              <a:rPr lang="en-US" dirty="0"/>
              <a:t>Transmission voltages up to 345 kV by 1949</a:t>
            </a:r>
          </a:p>
          <a:p>
            <a:pPr eaLnBrk="1" hangingPunct="1">
              <a:buClr>
                <a:srgbClr val="1E0000"/>
              </a:buClr>
            </a:pPr>
            <a:r>
              <a:rPr lang="en-US" altLang="en-US" dirty="0"/>
              <a:t>During 1940’s to 1960’s utilities gradually interconnected their systems so by 1970 transmission lines crisscrossed North America, with voltages up to 765 kV</a:t>
            </a:r>
          </a:p>
          <a:p>
            <a:pPr eaLnBrk="1" hangingPunct="1">
              <a:buFont typeface="Wingdings" pitchFamily="2" charset="2"/>
              <a:buNone/>
            </a:pPr>
            <a:endParaRPr lang="en-US" altLang="en-US" dirty="0"/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5DED8F25-B332-DC11-181D-913A6251AA10}"/>
              </a:ext>
            </a:extLst>
          </p:cNvPr>
          <p:cNvSpPr txBox="1">
            <a:spLocks/>
          </p:cNvSpPr>
          <p:nvPr/>
        </p:nvSpPr>
        <p:spPr bwMode="auto">
          <a:xfrm>
            <a:off x="11356848" y="6324600"/>
            <a:ext cx="61264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0AF38EFD-512B-4531-8A51-5AEF24EFF359}" type="slidenum">
              <a:rPr lang="en-US" smtClean="0">
                <a:solidFill>
                  <a:schemeClr val="tx1">
                    <a:lumMod val="50000"/>
                  </a:schemeClr>
                </a:solidFill>
              </a:rPr>
              <a:pPr>
                <a:defRPr/>
              </a:pPr>
              <a:t>46</a:t>
            </a:fld>
            <a:endParaRPr lang="en-US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710370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25527C-08C1-9B0B-7F92-39067E52F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Southeast Texas Grid, 1943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DDCE7F-B79C-5E5B-9F73-3B75513987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1295400"/>
            <a:ext cx="6096528" cy="5230821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5855F61-864D-1943-EEFB-0821B31A76D9}"/>
              </a:ext>
            </a:extLst>
          </p:cNvPr>
          <p:cNvCxnSpPr>
            <a:cxnSpLocks/>
          </p:cNvCxnSpPr>
          <p:nvPr/>
        </p:nvCxnSpPr>
        <p:spPr>
          <a:xfrm flipH="1">
            <a:off x="4038600" y="2819400"/>
            <a:ext cx="3505200" cy="1442902"/>
          </a:xfrm>
          <a:prstGeom prst="straightConnector1">
            <a:avLst/>
          </a:prstGeom>
          <a:ln w="50800">
            <a:solidFill>
              <a:schemeClr val="tx1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 Box 14">
            <a:extLst>
              <a:ext uri="{FF2B5EF4-FFF2-40B4-BE49-F238E27FC236}">
                <a16:creationId xmlns:a16="http://schemas.microsoft.com/office/drawing/2014/main" id="{87F91EC6-6B27-2F22-202E-1435581E1C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01000" y="1751912"/>
            <a:ext cx="3048000" cy="1815882"/>
          </a:xfrm>
          <a:prstGeom prst="rect">
            <a:avLst/>
          </a:prstGeom>
          <a:solidFill>
            <a:schemeClr val="accent3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dirty="0">
                <a:solidFill>
                  <a:schemeClr val="tx1">
                    <a:lumMod val="50000"/>
                  </a:schemeClr>
                </a:solidFill>
              </a:rPr>
              <a:t>Bryan and College </a:t>
            </a:r>
            <a:br>
              <a:rPr lang="en-US" altLang="en-US" dirty="0">
                <a:solidFill>
                  <a:schemeClr val="tx1">
                    <a:lumMod val="50000"/>
                  </a:schemeClr>
                </a:solidFill>
              </a:rPr>
            </a:br>
            <a:r>
              <a:rPr lang="en-US" altLang="en-US" dirty="0">
                <a:solidFill>
                  <a:schemeClr val="tx1">
                    <a:lumMod val="50000"/>
                  </a:schemeClr>
                </a:solidFill>
              </a:rPr>
              <a:t>Station evidently</a:t>
            </a:r>
            <a:br>
              <a:rPr lang="en-US" altLang="en-US" dirty="0">
                <a:solidFill>
                  <a:schemeClr val="tx1">
                    <a:lumMod val="50000"/>
                  </a:schemeClr>
                </a:solidFill>
              </a:rPr>
            </a:br>
            <a:r>
              <a:rPr lang="en-US" altLang="en-US" dirty="0">
                <a:solidFill>
                  <a:schemeClr val="tx1">
                    <a:lumMod val="50000"/>
                  </a:schemeClr>
                </a:solidFill>
              </a:rPr>
              <a:t>had no lines at or</a:t>
            </a:r>
            <a:br>
              <a:rPr lang="en-US" altLang="en-US" dirty="0">
                <a:solidFill>
                  <a:schemeClr val="tx1">
                    <a:lumMod val="50000"/>
                  </a:schemeClr>
                </a:solidFill>
              </a:rPr>
            </a:br>
            <a:r>
              <a:rPr lang="en-US" altLang="en-US" dirty="0">
                <a:solidFill>
                  <a:schemeClr val="tx1">
                    <a:lumMod val="50000"/>
                  </a:schemeClr>
                </a:solidFill>
              </a:rPr>
              <a:t>above 22 kV!</a:t>
            </a: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72EF0AF4-9178-5000-EE5A-A5101AA1A0D3}"/>
              </a:ext>
            </a:extLst>
          </p:cNvPr>
          <p:cNvSpPr txBox="1">
            <a:spLocks/>
          </p:cNvSpPr>
          <p:nvPr/>
        </p:nvSpPr>
        <p:spPr bwMode="auto">
          <a:xfrm>
            <a:off x="11356848" y="6324600"/>
            <a:ext cx="61264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0AF38EFD-512B-4531-8A51-5AEF24EFF359}" type="slidenum">
              <a:rPr lang="en-US" smtClean="0">
                <a:solidFill>
                  <a:schemeClr val="tx1">
                    <a:lumMod val="50000"/>
                  </a:schemeClr>
                </a:solidFill>
              </a:rPr>
              <a:pPr>
                <a:defRPr/>
              </a:pPr>
              <a:t>47</a:t>
            </a:fld>
            <a:endParaRPr lang="en-US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601750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1792D-82F3-AE7D-97B4-67A30A819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History, cont’d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DA0911-BF9D-96A5-D58A-5B289A619D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1956: James Ward and Harry Hale, “Digital Computer Solution of Power Flow Problems”</a:t>
            </a:r>
          </a:p>
          <a:p>
            <a:pPr lvl="1"/>
            <a:r>
              <a:rPr lang="en-US" dirty="0"/>
              <a:t>Power flow and load flow have been used interchangeably since at least the 1950’s ; 1960’s: Sparsity develops, power flow by Newton’s method</a:t>
            </a:r>
          </a:p>
          <a:p>
            <a:r>
              <a:rPr lang="en-US" dirty="0"/>
              <a:t>Northeast blackout of 1965 affects over 30 million people</a:t>
            </a:r>
          </a:p>
          <a:p>
            <a:r>
              <a:rPr lang="en-US" dirty="0"/>
              <a:t>1969: First 765 kV transmission in US</a:t>
            </a:r>
          </a:p>
          <a:p>
            <a:pPr eaLnBrk="1" hangingPunct="1">
              <a:buClr>
                <a:srgbClr val="1E0000"/>
              </a:buClr>
            </a:pPr>
            <a:r>
              <a:rPr lang="en-US" altLang="en-US" dirty="0"/>
              <a:t>1970’s brought inflation, increased fossil-fuel prices, calls for conservation and growing environmental concerns</a:t>
            </a:r>
          </a:p>
          <a:p>
            <a:pPr eaLnBrk="1" hangingPunct="1">
              <a:buClr>
                <a:srgbClr val="1E0000"/>
              </a:buClr>
            </a:pPr>
            <a:r>
              <a:rPr lang="en-US" altLang="en-US" dirty="0"/>
              <a:t>Increasing rates replaced decreasing ones</a:t>
            </a:r>
          </a:p>
          <a:p>
            <a:pPr eaLnBrk="1" hangingPunct="1">
              <a:buClr>
                <a:srgbClr val="1E0000"/>
              </a:buClr>
            </a:pPr>
            <a:r>
              <a:rPr lang="en-US" altLang="en-US" dirty="0"/>
              <a:t>As a result, U.S. Congress passed Public Utilities Regulator Policies Act (PURPA) in 1978, which mandated utilities must purchase power from independent generators located in their service territory (modified 2005)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A48195-F509-C705-BB95-55D1672D2131}"/>
              </a:ext>
            </a:extLst>
          </p:cNvPr>
          <p:cNvSpPr txBox="1">
            <a:spLocks/>
          </p:cNvSpPr>
          <p:nvPr/>
        </p:nvSpPr>
        <p:spPr bwMode="auto">
          <a:xfrm>
            <a:off x="11356848" y="6324600"/>
            <a:ext cx="61264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0AF38EFD-512B-4531-8A51-5AEF24EFF359}" type="slidenum">
              <a:rPr lang="en-US" smtClean="0">
                <a:solidFill>
                  <a:schemeClr val="tx1">
                    <a:lumMod val="50000"/>
                  </a:schemeClr>
                </a:solidFill>
              </a:rPr>
              <a:pPr>
                <a:defRPr/>
              </a:pPr>
              <a:t>48</a:t>
            </a:fld>
            <a:endParaRPr lang="en-US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64830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0D4C4-38BE-3EC3-A80C-2F15D13B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RELLIS Master 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F2AB3E-1A40-1977-D926-C7A8AEF42D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80160"/>
            <a:ext cx="11512296" cy="624840"/>
          </a:xfrm>
        </p:spPr>
        <p:txBody>
          <a:bodyPr/>
          <a:lstStyle/>
          <a:p>
            <a:r>
              <a:rPr lang="en-US" dirty="0"/>
              <a:t>If you are interested in learning more about RELLIS, go to rellis.tamus.edu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D4D1DB-5736-222F-46A9-4A0554B360B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>
            <a:off x="914400" y="2049994"/>
            <a:ext cx="3810000" cy="43891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F70B5B3-FC4D-8DEF-F309-8C1C4A9C69C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48400" y="2150549"/>
            <a:ext cx="5567139" cy="443484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3C61736-5C1C-F4A4-4F1C-26EA93A17700}"/>
              </a:ext>
            </a:extLst>
          </p:cNvPr>
          <p:cNvSpPr txBox="1"/>
          <p:nvPr/>
        </p:nvSpPr>
        <p:spPr>
          <a:xfrm>
            <a:off x="3429000" y="1777760"/>
            <a:ext cx="3118384" cy="461665"/>
          </a:xfrm>
          <a:prstGeom prst="rect">
            <a:avLst/>
          </a:prstGeom>
          <a:solidFill>
            <a:schemeClr val="accent3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332C2C"/>
                </a:solidFill>
                <a:effectLst/>
                <a:uLnTx/>
                <a:uFillTx/>
                <a:latin typeface="Times New Roman"/>
              </a:rPr>
              <a:t>We are here in the CIR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9A3FBD9-17F5-AD3D-1E8C-3D47AC74FE62}"/>
              </a:ext>
            </a:extLst>
          </p:cNvPr>
          <p:cNvCxnSpPr>
            <a:cxnSpLocks/>
          </p:cNvCxnSpPr>
          <p:nvPr/>
        </p:nvCxnSpPr>
        <p:spPr>
          <a:xfrm flipH="1">
            <a:off x="2895600" y="2042160"/>
            <a:ext cx="457200" cy="548640"/>
          </a:xfrm>
          <a:prstGeom prst="straightConnector1">
            <a:avLst/>
          </a:prstGeom>
          <a:ln w="63500">
            <a:solidFill>
              <a:schemeClr val="tx1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EAB10A03-2F4A-6469-54BD-8299C90349E9}"/>
              </a:ext>
            </a:extLst>
          </p:cNvPr>
          <p:cNvSpPr txBox="1"/>
          <p:nvPr/>
        </p:nvSpPr>
        <p:spPr>
          <a:xfrm>
            <a:off x="8207490" y="1766173"/>
            <a:ext cx="1828800" cy="461665"/>
          </a:xfrm>
          <a:prstGeom prst="rect">
            <a:avLst/>
          </a:prstGeom>
          <a:solidFill>
            <a:schemeClr val="accent3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332C2C"/>
                </a:solidFill>
                <a:effectLst/>
                <a:uLnTx/>
                <a:uFillTx/>
                <a:latin typeface="Times New Roman"/>
              </a:rPr>
              <a:t>Master Plan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D48173E4-E56B-4824-2692-23AEA40C40A7}"/>
              </a:ext>
            </a:extLst>
          </p:cNvPr>
          <p:cNvSpPr txBox="1">
            <a:spLocks/>
          </p:cNvSpPr>
          <p:nvPr/>
        </p:nvSpPr>
        <p:spPr bwMode="auto">
          <a:xfrm>
            <a:off x="11356848" y="6324600"/>
            <a:ext cx="61264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0AF38EFD-512B-4531-8A51-5AEF24EFF359}" type="slidenum">
              <a:rPr lang="en-US" smtClean="0">
                <a:solidFill>
                  <a:schemeClr val="tx1">
                    <a:lumMod val="50000"/>
                  </a:schemeClr>
                </a:solidFill>
              </a:rPr>
              <a:pPr>
                <a:defRPr/>
              </a:pPr>
              <a:t>4</a:t>
            </a:fld>
            <a:endParaRPr lang="en-US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656059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7FF9E-87D1-94A5-0F5F-688780B344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Utility Control Centers: Early 1960’s and 1988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9A9CC1AE-9171-26B3-E914-C16A6A1A69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5387" y="1279733"/>
            <a:ext cx="4468026" cy="44680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8E87786-D1F1-F7AF-BB1F-A16B30173444}"/>
              </a:ext>
            </a:extLst>
          </p:cNvPr>
          <p:cNvSpPr/>
          <p:nvPr/>
        </p:nvSpPr>
        <p:spPr>
          <a:xfrm>
            <a:off x="460049" y="5791200"/>
            <a:ext cx="7315200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tx1">
                    <a:lumMod val="50000"/>
                  </a:schemeClr>
                </a:solidFill>
              </a:rPr>
              <a:t>Left Image Source: G.W. Stagg, M. </a:t>
            </a:r>
            <a:r>
              <a:rPr lang="en-US" sz="1200" dirty="0" err="1">
                <a:solidFill>
                  <a:schemeClr val="tx1">
                    <a:lumMod val="50000"/>
                  </a:schemeClr>
                </a:solidFill>
              </a:rPr>
              <a:t>Adibi</a:t>
            </a:r>
            <a:r>
              <a:rPr lang="en-US" sz="1200" dirty="0">
                <a:solidFill>
                  <a:schemeClr val="tx1">
                    <a:lumMod val="50000"/>
                  </a:schemeClr>
                </a:solidFill>
              </a:rPr>
              <a:t>, M. Laughton, J.E. Van Ness, A.J. Wood, “Thirty Years of Power Industry Computer Applications,”  </a:t>
            </a:r>
            <a:r>
              <a:rPr lang="en-US" sz="1200" i="1" dirty="0">
                <a:solidFill>
                  <a:schemeClr val="tx1">
                    <a:lumMod val="50000"/>
                  </a:schemeClr>
                </a:solidFill>
              </a:rPr>
              <a:t>IEEE Computer Applications in Power</a:t>
            </a:r>
            <a:r>
              <a:rPr lang="en-US" sz="1200" dirty="0">
                <a:solidFill>
                  <a:schemeClr val="tx1">
                    <a:lumMod val="50000"/>
                  </a:schemeClr>
                </a:solidFill>
              </a:rPr>
              <a:t>, April 1994, pp. 43-49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E32583C-A668-00FE-CBA7-E71F07B7C9E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10200" y="1279733"/>
            <a:ext cx="6456750" cy="4238694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3F360EED-0181-080B-81F7-239BA29F5F1A}"/>
              </a:ext>
            </a:extLst>
          </p:cNvPr>
          <p:cNvSpPr/>
          <p:nvPr/>
        </p:nvSpPr>
        <p:spPr>
          <a:xfrm>
            <a:off x="457200" y="6324600"/>
            <a:ext cx="1140975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tx1">
                    <a:lumMod val="50000"/>
                  </a:schemeClr>
                </a:solidFill>
              </a:rPr>
              <a:t>Right Image Source: J.N. </a:t>
            </a:r>
            <a:r>
              <a:rPr lang="en-US" sz="1200" dirty="0" err="1">
                <a:solidFill>
                  <a:schemeClr val="tx1">
                    <a:lumMod val="50000"/>
                  </a:schemeClr>
                </a:solidFill>
              </a:rPr>
              <a:t>Wrubel</a:t>
            </a:r>
            <a:r>
              <a:rPr lang="en-US" sz="1200" dirty="0">
                <a:solidFill>
                  <a:schemeClr val="tx1">
                    <a:lumMod val="50000"/>
                  </a:schemeClr>
                </a:solidFill>
              </a:rPr>
              <a:t>, R. Hoffman, “The New Energy Management System at PSE&amp;G,” </a:t>
            </a:r>
            <a:r>
              <a:rPr lang="en-US" sz="1200" i="1" dirty="0">
                <a:solidFill>
                  <a:schemeClr val="tx1">
                    <a:lumMod val="50000"/>
                  </a:schemeClr>
                </a:solidFill>
              </a:rPr>
              <a:t>IEEE Computer Applications in Power</a:t>
            </a:r>
            <a:r>
              <a:rPr lang="en-US" sz="1200" dirty="0">
                <a:solidFill>
                  <a:schemeClr val="tx1">
                    <a:lumMod val="50000"/>
                  </a:schemeClr>
                </a:solidFill>
              </a:rPr>
              <a:t>, July 1988, pp. 12-15</a:t>
            </a: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5994CB5F-C05D-BA13-716F-B2B805F0ABC4}"/>
              </a:ext>
            </a:extLst>
          </p:cNvPr>
          <p:cNvSpPr txBox="1">
            <a:spLocks/>
          </p:cNvSpPr>
          <p:nvPr/>
        </p:nvSpPr>
        <p:spPr bwMode="auto">
          <a:xfrm>
            <a:off x="11356848" y="6324600"/>
            <a:ext cx="61264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0AF38EFD-512B-4531-8A51-5AEF24EFF359}" type="slidenum">
              <a:rPr lang="en-US" smtClean="0">
                <a:solidFill>
                  <a:schemeClr val="tx1">
                    <a:lumMod val="50000"/>
                  </a:schemeClr>
                </a:solidFill>
              </a:rPr>
              <a:pPr>
                <a:defRPr/>
              </a:pPr>
              <a:t>49</a:t>
            </a:fld>
            <a:endParaRPr lang="en-US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27552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C4D22-9150-009B-8243-0EB69D2911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11734800" cy="1066800"/>
          </a:xfrm>
        </p:spPr>
        <p:txBody>
          <a:bodyPr/>
          <a:lstStyle/>
          <a:p>
            <a:r>
              <a:rPr lang="en-US" dirty="0"/>
              <a:t>The First Phasor Measurement Units (PMUs), 1980’s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E4869E-5011-7880-92A9-09ABD650E4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1979: Paper by Thorp, </a:t>
            </a:r>
            <a:r>
              <a:rPr lang="en-US" dirty="0" err="1"/>
              <a:t>Phadke</a:t>
            </a:r>
            <a:r>
              <a:rPr lang="en-US" dirty="0"/>
              <a:t>, Horowitz, and </a:t>
            </a:r>
            <a:r>
              <a:rPr lang="en-US" dirty="0" err="1"/>
              <a:t>Beehler</a:t>
            </a:r>
            <a:r>
              <a:rPr lang="en-US" dirty="0"/>
              <a:t>, “Limits to Impedance Relaying”</a:t>
            </a:r>
          </a:p>
          <a:p>
            <a:r>
              <a:rPr lang="en-US" dirty="0"/>
              <a:t>1983: Paper by  </a:t>
            </a:r>
            <a:r>
              <a:rPr lang="en-US" dirty="0" err="1"/>
              <a:t>Phadke</a:t>
            </a:r>
            <a:r>
              <a:rPr lang="en-US" dirty="0"/>
              <a:t>, Thorp, and </a:t>
            </a:r>
            <a:r>
              <a:rPr lang="en-US" dirty="0" err="1"/>
              <a:t>Adamiak</a:t>
            </a:r>
            <a:r>
              <a:rPr lang="en-US" dirty="0"/>
              <a:t>, “A New Measurement Technique for Tracking Voltage Phasors, Local System Frequency, and Rate of Change of Frequency” </a:t>
            </a:r>
          </a:p>
          <a:p>
            <a:r>
              <a:rPr lang="en-US" dirty="0"/>
              <a:t>1985: Paper by Thorp, </a:t>
            </a:r>
            <a:r>
              <a:rPr lang="en-US" dirty="0" err="1"/>
              <a:t>Phadke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and Karimi, ““Real-Time Voltage </a:t>
            </a:r>
            <a:br>
              <a:rPr lang="en-US" dirty="0"/>
            </a:br>
            <a:r>
              <a:rPr lang="en-US" dirty="0"/>
              <a:t>Phasor Measurements for </a:t>
            </a:r>
            <a:br>
              <a:rPr lang="en-US" dirty="0"/>
            </a:br>
            <a:r>
              <a:rPr lang="en-US" dirty="0"/>
              <a:t>Static State Estimation”</a:t>
            </a:r>
          </a:p>
          <a:p>
            <a:endParaRPr lang="en-US" dirty="0"/>
          </a:p>
        </p:txBody>
      </p:sp>
      <p:pic>
        <p:nvPicPr>
          <p:cNvPr id="4" name="Picture 5" descr="http://sites.ieee.org/pes-enews/files/2015/09/09inmyview01-e1441914276852.jpg">
            <a:extLst>
              <a:ext uri="{FF2B5EF4-FFF2-40B4-BE49-F238E27FC236}">
                <a16:creationId xmlns:a16="http://schemas.microsoft.com/office/drawing/2014/main" id="{F0C6B4EC-0954-9BF7-DED2-2D9BEDE8B1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06160" y="3153469"/>
            <a:ext cx="2961640" cy="3256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CF1FAE4-C617-7AB3-2F23-40175CEB4FCF}"/>
              </a:ext>
            </a:extLst>
          </p:cNvPr>
          <p:cNvSpPr/>
          <p:nvPr/>
        </p:nvSpPr>
        <p:spPr>
          <a:xfrm>
            <a:off x="762000" y="5943600"/>
            <a:ext cx="4572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Source: A.G. </a:t>
            </a:r>
            <a:r>
              <a:rPr lang="en-US" sz="1400" dirty="0" err="1"/>
              <a:t>Phadke</a:t>
            </a:r>
            <a:r>
              <a:rPr lang="en-US" sz="1400" dirty="0"/>
              <a:t>, “PMU Memories,” sites.ieee.org/pes-</a:t>
            </a:r>
            <a:r>
              <a:rPr lang="en-US" sz="1400" dirty="0" err="1"/>
              <a:t>enews</a:t>
            </a:r>
            <a:r>
              <a:rPr lang="en-US" sz="1400" dirty="0"/>
              <a:t>/2015/09/13/</a:t>
            </a:r>
            <a:r>
              <a:rPr lang="en-US" sz="1400" dirty="0" err="1"/>
              <a:t>pmu</a:t>
            </a:r>
            <a:r>
              <a:rPr lang="en-US" sz="1400" dirty="0"/>
              <a:t>-memories/</a:t>
            </a:r>
          </a:p>
        </p:txBody>
      </p:sp>
    </p:spTree>
    <p:extLst>
      <p:ext uri="{BB962C8B-B14F-4D97-AF65-F5344CB8AC3E}">
        <p14:creationId xmlns:p14="http://schemas.microsoft.com/office/powerpoint/2010/main" val="234757447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>
          <a:xfrm>
            <a:off x="612648" y="76200"/>
            <a:ext cx="8001000" cy="1069848"/>
          </a:xfrm>
        </p:spPr>
        <p:txBody>
          <a:bodyPr/>
          <a:lstStyle/>
          <a:p>
            <a:pPr eaLnBrk="1" hangingPunct="1"/>
            <a:r>
              <a:rPr lang="en-US" altLang="en-US" dirty="0"/>
              <a:t>History, cont’d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280160"/>
            <a:ext cx="11582400" cy="4876800"/>
          </a:xfrm>
        </p:spPr>
        <p:txBody>
          <a:bodyPr/>
          <a:lstStyle/>
          <a:p>
            <a:pPr eaLnBrk="1" hangingPunct="1">
              <a:buClr>
                <a:srgbClr val="1E0000"/>
              </a:buClr>
            </a:pPr>
            <a:r>
              <a:rPr lang="en-US" altLang="en-US" dirty="0"/>
              <a:t>Major opening of industry to competition occurred as a result of National Energy Policy Act of 1992</a:t>
            </a:r>
          </a:p>
          <a:p>
            <a:pPr eaLnBrk="1" hangingPunct="1">
              <a:buClr>
                <a:srgbClr val="1E0000"/>
              </a:buClr>
            </a:pPr>
            <a:r>
              <a:rPr lang="en-US" altLang="en-US" dirty="0"/>
              <a:t>This act mandated that utilities provide “nondiscriminatory” access to the high voltage transmission</a:t>
            </a:r>
          </a:p>
          <a:p>
            <a:pPr eaLnBrk="1" hangingPunct="1">
              <a:buClr>
                <a:srgbClr val="1E0000"/>
              </a:buClr>
            </a:pPr>
            <a:r>
              <a:rPr lang="en-US" altLang="en-US" dirty="0"/>
              <a:t>Goal was to set up true competition in generation </a:t>
            </a:r>
          </a:p>
          <a:p>
            <a:pPr eaLnBrk="1" hangingPunct="1">
              <a:buClr>
                <a:srgbClr val="1E0000"/>
              </a:buClr>
            </a:pPr>
            <a:r>
              <a:rPr lang="en-US" altLang="en-US" dirty="0"/>
              <a:t>Result over the last few years has been a dramatic restructuring of electric utility industry (for better or worse!)</a:t>
            </a:r>
          </a:p>
          <a:p>
            <a:pPr eaLnBrk="1" hangingPunct="1">
              <a:buClr>
                <a:srgbClr val="1E0000"/>
              </a:buClr>
            </a:pPr>
            <a:r>
              <a:rPr lang="en-US" altLang="en-US" dirty="0"/>
              <a:t>Energy Bill 2005 repealed PUHCA; modified PURPA</a:t>
            </a:r>
          </a:p>
          <a:p>
            <a:pPr eaLnBrk="1" hangingPunct="1">
              <a:buClr>
                <a:srgbClr val="1E0000"/>
              </a:buClr>
            </a:pPr>
            <a:r>
              <a:rPr lang="en-US" altLang="en-US" dirty="0"/>
              <a:t>Electric grid restructuring took place in the 1990’s into the 2000’s</a:t>
            </a:r>
          </a:p>
          <a:p>
            <a:pPr lvl="1" eaLnBrk="1" hangingPunct="1">
              <a:buClr>
                <a:srgbClr val="1E0000"/>
              </a:buClr>
            </a:pPr>
            <a:r>
              <a:rPr lang="en-US" altLang="en-US" dirty="0"/>
              <a:t>Goal has been to reduce rates through the introduction of competition and consumer choice</a:t>
            </a: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5ED68C59-F3C6-791B-A3DA-D3A03DB38568}"/>
              </a:ext>
            </a:extLst>
          </p:cNvPr>
          <p:cNvSpPr txBox="1">
            <a:spLocks/>
          </p:cNvSpPr>
          <p:nvPr/>
        </p:nvSpPr>
        <p:spPr bwMode="auto">
          <a:xfrm>
            <a:off x="11356848" y="6324600"/>
            <a:ext cx="61264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0AF38EFD-512B-4531-8A51-5AEF24EFF359}" type="slidenum">
              <a:rPr lang="en-US" smtClean="0">
                <a:solidFill>
                  <a:schemeClr val="tx1">
                    <a:lumMod val="50000"/>
                  </a:schemeClr>
                </a:solidFill>
              </a:rPr>
              <a:pPr>
                <a:defRPr/>
              </a:pPr>
              <a:t>51</a:t>
            </a:fld>
            <a:endParaRPr lang="en-US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634191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>
          <a:xfrm>
            <a:off x="612648" y="76200"/>
            <a:ext cx="9677400" cy="1069848"/>
          </a:xfrm>
        </p:spPr>
        <p:txBody>
          <a:bodyPr/>
          <a:lstStyle/>
          <a:p>
            <a:pPr eaLnBrk="1" hangingPunct="1"/>
            <a:r>
              <a:rPr lang="en-US" altLang="en-US" dirty="0"/>
              <a:t>Historical State Variation in Electric Rates</a:t>
            </a:r>
          </a:p>
        </p:txBody>
      </p:sp>
      <p:sp>
        <p:nvSpPr>
          <p:cNvPr id="34819" name="Rectangle 5"/>
          <p:cNvSpPr>
            <a:spLocks noChangeArrowheads="1"/>
          </p:cNvSpPr>
          <p:nvPr/>
        </p:nvSpPr>
        <p:spPr bwMode="auto">
          <a:xfrm>
            <a:off x="3614738" y="1576388"/>
            <a:ext cx="914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en-US" altLang="en-US"/>
          </a:p>
        </p:txBody>
      </p:sp>
      <p:pic>
        <p:nvPicPr>
          <p:cNvPr id="34820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09800" y="1370013"/>
            <a:ext cx="7086600" cy="49815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7DF982CD-BAC6-8239-5F27-41FFA63716E5}"/>
              </a:ext>
            </a:extLst>
          </p:cNvPr>
          <p:cNvSpPr txBox="1">
            <a:spLocks/>
          </p:cNvSpPr>
          <p:nvPr/>
        </p:nvSpPr>
        <p:spPr bwMode="auto">
          <a:xfrm>
            <a:off x="11356848" y="6324600"/>
            <a:ext cx="61264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0AF38EFD-512B-4531-8A51-5AEF24EFF359}" type="slidenum">
              <a:rPr lang="en-US" smtClean="0">
                <a:solidFill>
                  <a:schemeClr val="tx1">
                    <a:lumMod val="50000"/>
                  </a:schemeClr>
                </a:solidFill>
              </a:rPr>
              <a:pPr>
                <a:defRPr/>
              </a:pPr>
              <a:t>52</a:t>
            </a:fld>
            <a:endParaRPr lang="en-US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051714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>
          <a:xfrm>
            <a:off x="612648" y="76200"/>
            <a:ext cx="8001000" cy="1069848"/>
          </a:xfrm>
        </p:spPr>
        <p:txBody>
          <a:bodyPr/>
          <a:lstStyle/>
          <a:p>
            <a:pPr eaLnBrk="1" hangingPunct="1"/>
            <a:r>
              <a:rPr lang="en-US" altLang="en-US" dirty="0"/>
              <a:t>August 14</a:t>
            </a:r>
            <a:r>
              <a:rPr lang="en-US" altLang="en-US" baseline="30000" dirty="0"/>
              <a:t>th</a:t>
            </a:r>
            <a:r>
              <a:rPr lang="en-US" altLang="en-US" dirty="0"/>
              <a:t>, 2003 Blackout</a:t>
            </a:r>
          </a:p>
        </p:txBody>
      </p:sp>
      <p:pic>
        <p:nvPicPr>
          <p:cNvPr id="39939" name="Picture 4" descr="Image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720" y="1295400"/>
            <a:ext cx="3819480" cy="4636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0E8667D-ECD7-4982-B7E8-93892CFD384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29000" y="1690456"/>
            <a:ext cx="4393682" cy="338042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35BFBC1-93F9-4AF1-B675-BC941FDB1062}"/>
              </a:ext>
            </a:extLst>
          </p:cNvPr>
          <p:cNvSpPr txBox="1"/>
          <p:nvPr/>
        </p:nvSpPr>
        <p:spPr>
          <a:xfrm>
            <a:off x="3962399" y="5181600"/>
            <a:ext cx="36795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1E0000"/>
                </a:solidFill>
              </a:rPr>
              <a:t>Above image from energy.gov, August 14, 2003 </a:t>
            </a:r>
            <a:br>
              <a:rPr lang="en-US" sz="1400" dirty="0">
                <a:solidFill>
                  <a:srgbClr val="1E0000"/>
                </a:solidFill>
              </a:rPr>
            </a:br>
            <a:r>
              <a:rPr lang="en-US" sz="1400" dirty="0">
                <a:solidFill>
                  <a:srgbClr val="1E0000"/>
                </a:solidFill>
              </a:rPr>
              <a:t>Blackout Final Report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 r="5275"/>
          <a:stretch/>
        </p:blipFill>
        <p:spPr bwMode="auto">
          <a:xfrm>
            <a:off x="7696200" y="1690456"/>
            <a:ext cx="4343400" cy="3285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B125FE2-62DE-798C-1E8E-4F0E932D0607}"/>
              </a:ext>
            </a:extLst>
          </p:cNvPr>
          <p:cNvSpPr txBox="1"/>
          <p:nvPr/>
        </p:nvSpPr>
        <p:spPr>
          <a:xfrm>
            <a:off x="66720" y="6119069"/>
            <a:ext cx="10051662" cy="523220"/>
          </a:xfrm>
          <a:prstGeom prst="rect">
            <a:avLst/>
          </a:prstGeom>
          <a:solidFill>
            <a:schemeClr val="accent3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E0000"/>
                </a:solidFill>
              </a:rPr>
              <a:t>I will talk about this event and the 2021 Texas one later in the course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3176A8F8-0D94-5EE6-E060-B483E381D9A9}"/>
              </a:ext>
            </a:extLst>
          </p:cNvPr>
          <p:cNvSpPr txBox="1">
            <a:spLocks/>
          </p:cNvSpPr>
          <p:nvPr/>
        </p:nvSpPr>
        <p:spPr bwMode="auto">
          <a:xfrm>
            <a:off x="11356848" y="6324600"/>
            <a:ext cx="61264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0AF38EFD-512B-4531-8A51-5AEF24EFF359}" type="slidenum">
              <a:rPr lang="en-US" smtClean="0">
                <a:solidFill>
                  <a:schemeClr val="tx1">
                    <a:lumMod val="50000"/>
                  </a:schemeClr>
                </a:solidFill>
              </a:rPr>
              <a:pPr>
                <a:defRPr/>
              </a:pPr>
              <a:t>53</a:t>
            </a:fld>
            <a:endParaRPr lang="en-US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785738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The Smart Grid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The term “Smart Grid” dates officially to the 2007 “Energy Independence and Security Act”, Title 13 (“Smart Grid”)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altLang="en-US" dirty="0"/>
              <a:t>Use of digital information and control techniques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altLang="en-US" dirty="0"/>
              <a:t>Dynamic grid optimization with cyber-security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altLang="en-US" dirty="0"/>
              <a:t>Deployment of distributed resources including 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altLang="en-US" dirty="0"/>
              <a:t>Customer participation and smart appliances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altLang="en-US" dirty="0"/>
              <a:t> Integration of storage including PHEVs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altLang="en-US" dirty="0"/>
              <a:t>Development of interoperability standards</a:t>
            </a:r>
          </a:p>
        </p:txBody>
      </p:sp>
      <p:pic>
        <p:nvPicPr>
          <p:cNvPr id="5" name="Picture 7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43800" y="1828800"/>
            <a:ext cx="4038600" cy="2524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91400" y="4564979"/>
            <a:ext cx="3187700" cy="1992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D7E336-F5D0-7DC7-6AEE-A2875E31FCEF}"/>
              </a:ext>
            </a:extLst>
          </p:cNvPr>
          <p:cNvSpPr txBox="1">
            <a:spLocks/>
          </p:cNvSpPr>
          <p:nvPr/>
        </p:nvSpPr>
        <p:spPr bwMode="auto">
          <a:xfrm>
            <a:off x="11356848" y="6324600"/>
            <a:ext cx="61264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0AF38EFD-512B-4531-8A51-5AEF24EFF359}" type="slidenum">
              <a:rPr lang="en-US" smtClean="0">
                <a:solidFill>
                  <a:schemeClr val="tx1">
                    <a:lumMod val="50000"/>
                  </a:schemeClr>
                </a:solidFill>
              </a:rPr>
              <a:pPr>
                <a:defRPr/>
              </a:pPr>
              <a:t>54</a:t>
            </a:fld>
            <a:endParaRPr lang="en-US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029582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Renewable Portfolio Standards (November 2022)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04800" y="6248400"/>
            <a:ext cx="8229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1E0000"/>
                </a:solidFill>
              </a:rPr>
              <a:t>See also www.ncsl.org/research/energy/renewable-portfolio-standards.aspx</a:t>
            </a:r>
          </a:p>
        </p:txBody>
      </p:sp>
      <p:sp>
        <p:nvSpPr>
          <p:cNvPr id="6" name="Rectangle 5"/>
          <p:cNvSpPr/>
          <p:nvPr/>
        </p:nvSpPr>
        <p:spPr>
          <a:xfrm>
            <a:off x="322604" y="6019800"/>
            <a:ext cx="46783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dirty="0">
                <a:solidFill>
                  <a:srgbClr val="1E0000"/>
                </a:solidFill>
              </a:rPr>
              <a:t>Image source: http://www.dsireusa.org/</a:t>
            </a: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8153400" y="2644170"/>
            <a:ext cx="2961469" cy="1569660"/>
          </a:xfrm>
          <a:prstGeom prst="rect">
            <a:avLst/>
          </a:prstGeom>
          <a:solidFill>
            <a:schemeClr val="accent3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sz="2400" dirty="0">
                <a:solidFill>
                  <a:srgbClr val="1E0000"/>
                </a:solidFill>
                <a:latin typeface="Arial" charset="0"/>
              </a:rPr>
              <a:t>TX is now 10 GW by 2025 which we’ve met a number of times over</a:t>
            </a:r>
            <a:endParaRPr lang="en-US" sz="2400" dirty="0">
              <a:latin typeface="Arial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C724FEE-6027-985D-C248-EC64CF231A4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3400" y="1322034"/>
            <a:ext cx="7239000" cy="463296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619341-6D68-8D9D-548C-471D881A29D1}"/>
              </a:ext>
            </a:extLst>
          </p:cNvPr>
          <p:cNvSpPr txBox="1">
            <a:spLocks/>
          </p:cNvSpPr>
          <p:nvPr/>
        </p:nvSpPr>
        <p:spPr bwMode="auto">
          <a:xfrm>
            <a:off x="11356848" y="6324600"/>
            <a:ext cx="61264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0AF38EFD-512B-4531-8A51-5AEF24EFF359}" type="slidenum">
              <a:rPr lang="en-US" smtClean="0">
                <a:solidFill>
                  <a:schemeClr val="tx1">
                    <a:lumMod val="50000"/>
                  </a:schemeClr>
                </a:solidFill>
              </a:rPr>
              <a:pPr>
                <a:defRPr/>
              </a:pPr>
              <a:t>55</a:t>
            </a:fld>
            <a:endParaRPr lang="en-US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900231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17C576-4E64-EA59-12A7-9D3C80408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E9F517-FAE9-B560-9148-85663F150B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80160"/>
            <a:ext cx="11035753" cy="481584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D4F04D-37BD-D1EF-AF08-13B8900A87F5}"/>
              </a:ext>
            </a:extLst>
          </p:cNvPr>
          <p:cNvSpPr txBox="1">
            <a:spLocks/>
          </p:cNvSpPr>
          <p:nvPr/>
        </p:nvSpPr>
        <p:spPr bwMode="auto">
          <a:xfrm>
            <a:off x="11356848" y="6324600"/>
            <a:ext cx="61264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0AF38EFD-512B-4531-8A51-5AEF24EFF359}" type="slidenum">
              <a:rPr lang="en-US" smtClean="0">
                <a:solidFill>
                  <a:schemeClr val="tx1">
                    <a:lumMod val="50000"/>
                  </a:schemeClr>
                </a:solidFill>
              </a:rPr>
              <a:pPr>
                <a:defRPr/>
              </a:pPr>
              <a:t>56</a:t>
            </a:fld>
            <a:endParaRPr lang="en-US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02978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About Me: Professional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80160"/>
            <a:ext cx="11658600" cy="4953000"/>
          </a:xfrm>
        </p:spPr>
        <p:txBody>
          <a:bodyPr/>
          <a:lstStyle/>
          <a:p>
            <a:pPr eaLnBrk="1" hangingPunct="1"/>
            <a:r>
              <a:rPr lang="en-US" altLang="en-US" dirty="0"/>
              <a:t>Received BSEE, MSEE, and Ph.D. from UW-Madison</a:t>
            </a:r>
          </a:p>
          <a:p>
            <a:pPr eaLnBrk="1" hangingPunct="1"/>
            <a:r>
              <a:rPr lang="en-US" altLang="en-US" dirty="0"/>
              <a:t>Worked for eight years as engineer for Madison Gas &amp; Electric</a:t>
            </a:r>
          </a:p>
          <a:p>
            <a:pPr eaLnBrk="1" hangingPunct="1"/>
            <a:r>
              <a:rPr lang="en-US" altLang="en-US" dirty="0"/>
              <a:t>Was at UIUC from 1991 to 2016, doing teaching and doing research in the area of electric power systems</a:t>
            </a:r>
          </a:p>
          <a:p>
            <a:pPr eaLnBrk="1" hangingPunct="1"/>
            <a:r>
              <a:rPr lang="en-US" altLang="en-US" dirty="0"/>
              <a:t>Joined TAMU in January 2017; Taught many power systems classes over last 29 years</a:t>
            </a:r>
          </a:p>
          <a:p>
            <a:pPr eaLnBrk="1" hangingPunct="1"/>
            <a:r>
              <a:rPr lang="en-US" altLang="en-US" dirty="0"/>
              <a:t>Developed commercial power system analysis package, known now as PowerWorld Simulator.  This package has been sold to about 1000 different corporate entities worldwide</a:t>
            </a:r>
          </a:p>
          <a:p>
            <a:pPr eaLnBrk="1" hangingPunct="1"/>
            <a:r>
              <a:rPr lang="en-US" altLang="en-US" dirty="0"/>
              <a:t>DOE investigator for 8/14/2003 blackout</a:t>
            </a:r>
          </a:p>
          <a:p>
            <a:pPr eaLnBrk="1" hangingPunct="1"/>
            <a:r>
              <a:rPr lang="en-US" altLang="en-US" dirty="0"/>
              <a:t>Member US National Academy of Engineering; now Section 6 Vice Chair </a:t>
            </a:r>
          </a:p>
          <a:p>
            <a:pPr marL="457200" lvl="1" indent="0" eaLnBrk="1" hangingPunct="1">
              <a:buNone/>
            </a:pPr>
            <a:endParaRPr lang="en-US" altLang="en-US" dirty="0"/>
          </a:p>
          <a:p>
            <a:pPr eaLnBrk="1" hangingPunct="1"/>
            <a:endParaRPr lang="en-US" dirty="0"/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E3F039E1-DB7B-E183-DE10-3C2621E4A156}"/>
              </a:ext>
            </a:extLst>
          </p:cNvPr>
          <p:cNvSpPr txBox="1">
            <a:spLocks/>
          </p:cNvSpPr>
          <p:nvPr/>
        </p:nvSpPr>
        <p:spPr bwMode="auto">
          <a:xfrm>
            <a:off x="11356848" y="6324600"/>
            <a:ext cx="61264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0AF38EFD-512B-4531-8A51-5AEF24EFF359}" type="slidenum">
              <a:rPr lang="en-US" smtClean="0">
                <a:solidFill>
                  <a:schemeClr val="tx1">
                    <a:lumMod val="50000"/>
                  </a:schemeClr>
                </a:solidFill>
              </a:rPr>
              <a:pPr>
                <a:defRPr/>
              </a:pPr>
              <a:t>5</a:t>
            </a:fld>
            <a:endParaRPr lang="en-US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76567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Me: TAMU Research Group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599" y="1068111"/>
            <a:ext cx="5728665" cy="2848330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13391" y="3886200"/>
            <a:ext cx="3566160" cy="26517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0" y="3938518"/>
            <a:ext cx="5791200" cy="2613906"/>
          </a:xfrm>
          <a:prstGeom prst="rect">
            <a:avLst/>
          </a:prstGeom>
        </p:spPr>
      </p:pic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D5BF6BC3-79FF-F883-5873-EEDB3D7589CF}"/>
              </a:ext>
            </a:extLst>
          </p:cNvPr>
          <p:cNvSpPr txBox="1">
            <a:spLocks/>
          </p:cNvSpPr>
          <p:nvPr/>
        </p:nvSpPr>
        <p:spPr bwMode="auto">
          <a:xfrm>
            <a:off x="11356848" y="6324600"/>
            <a:ext cx="61264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0AF38EFD-512B-4531-8A51-5AEF24EFF359}" type="slidenum">
              <a:rPr lang="en-US" smtClean="0">
                <a:solidFill>
                  <a:schemeClr val="tx1">
                    <a:lumMod val="50000"/>
                  </a:schemeClr>
                </a:solidFill>
              </a:rPr>
              <a:pPr>
                <a:defRPr/>
              </a:pPr>
              <a:t>6</a:t>
            </a:fld>
            <a:endParaRPr lang="en-US" dirty="0">
              <a:solidFill>
                <a:schemeClr val="tx1">
                  <a:lumMod val="50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394A54C-BE0D-C972-09A8-B0F70C520095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34737" y="1037870"/>
            <a:ext cx="4724400" cy="2790542"/>
          </a:xfrm>
          <a:prstGeom prst="rect">
            <a:avLst/>
          </a:prstGeom>
        </p:spPr>
      </p:pic>
      <p:pic>
        <p:nvPicPr>
          <p:cNvPr id="8" name="Picture 7" descr="A group of people standing in front of a door&#10;&#10;Description automatically generated">
            <a:extLst>
              <a:ext uri="{FF2B5EF4-FFF2-40B4-BE49-F238E27FC236}">
                <a16:creationId xmlns:a16="http://schemas.microsoft.com/office/drawing/2014/main" id="{B0BBD8CF-43D8-A578-A7ED-F9190D88BBB6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22" t="8467" r="16213" b="4691"/>
          <a:stretch/>
        </p:blipFill>
        <p:spPr>
          <a:xfrm>
            <a:off x="3886200" y="4186585"/>
            <a:ext cx="2331720" cy="2103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3307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TAMU Energy and Power Group Fall 2023 Dinner</a:t>
            </a:r>
          </a:p>
        </p:txBody>
      </p:sp>
      <p:sp>
        <p:nvSpPr>
          <p:cNvPr id="7" name="TextBox 5"/>
          <p:cNvSpPr txBox="1"/>
          <p:nvPr/>
        </p:nvSpPr>
        <p:spPr>
          <a:xfrm>
            <a:off x="457200" y="1219199"/>
            <a:ext cx="11560601" cy="523220"/>
          </a:xfrm>
          <a:prstGeom prst="rect">
            <a:avLst/>
          </a:prstGeom>
          <a:solidFill>
            <a:schemeClr val="accent3">
              <a:lumMod val="95000"/>
            </a:schemeClr>
          </a:solidFill>
        </p:spPr>
        <p:txBody>
          <a:bodyPr wrap="non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Held at Miroslav’s house in September; you’ll see some of these people around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99CB5B-8470-B84F-F0BD-F6967985C2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040" y="1981200"/>
            <a:ext cx="11656562" cy="448094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45E93C-F3A1-7AC1-41E0-1EA376B77B26}"/>
              </a:ext>
            </a:extLst>
          </p:cNvPr>
          <p:cNvSpPr txBox="1">
            <a:spLocks/>
          </p:cNvSpPr>
          <p:nvPr/>
        </p:nvSpPr>
        <p:spPr bwMode="auto">
          <a:xfrm>
            <a:off x="11356848" y="6324600"/>
            <a:ext cx="61264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0AF38EFD-512B-4531-8A51-5AEF24EFF359}" type="slidenum">
              <a:rPr lang="en-US" smtClean="0">
                <a:solidFill>
                  <a:schemeClr val="tx1">
                    <a:lumMod val="50000"/>
                  </a:schemeClr>
                </a:solidFill>
              </a:rPr>
              <a:pPr>
                <a:defRPr/>
              </a:pPr>
              <a:t>7</a:t>
            </a:fld>
            <a:endParaRPr lang="en-US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17007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Me: Nonprofessional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80160"/>
            <a:ext cx="8763000" cy="3733800"/>
          </a:xfrm>
        </p:spPr>
        <p:txBody>
          <a:bodyPr/>
          <a:lstStyle/>
          <a:p>
            <a:pPr eaLnBrk="1" hangingPunct="1"/>
            <a:r>
              <a:rPr lang="en-US" dirty="0"/>
              <a:t>Married to Jo; and have three children: </a:t>
            </a:r>
            <a:br>
              <a:rPr lang="en-US" dirty="0"/>
            </a:br>
            <a:r>
              <a:rPr lang="en-US" dirty="0"/>
              <a:t>Tim, Hannah (now with Will) and Amanda</a:t>
            </a:r>
          </a:p>
          <a:p>
            <a:pPr eaLnBrk="1" hangingPunct="1">
              <a:buClr>
                <a:srgbClr val="500000"/>
              </a:buClr>
            </a:pPr>
            <a:r>
              <a:rPr lang="en-US" dirty="0"/>
              <a:t>We homeschooled our kids with Tim now </a:t>
            </a:r>
            <a:br>
              <a:rPr lang="en-US" dirty="0"/>
            </a:br>
            <a:r>
              <a:rPr lang="en-US" dirty="0"/>
              <a:t>a PhD student at TAMU, Hannah is doing </a:t>
            </a:r>
            <a:br>
              <a:rPr lang="en-US" dirty="0"/>
            </a:br>
            <a:r>
              <a:rPr lang="en-US" dirty="0"/>
              <a:t>a PhD at UCSB in communications (and </a:t>
            </a:r>
            <a:br>
              <a:rPr lang="en-US" dirty="0"/>
            </a:br>
            <a:r>
              <a:rPr lang="en-US" dirty="0"/>
              <a:t>recently got married) and Amanda graduated from Belmont in environmental sciences</a:t>
            </a:r>
          </a:p>
          <a:p>
            <a:pPr eaLnBrk="1" hangingPunct="1"/>
            <a:r>
              <a:rPr lang="en-US" dirty="0"/>
              <a:t>Jo is a counselor  (LPC), we attend Grace Bible Church in College Station and teach 4</a:t>
            </a:r>
            <a:r>
              <a:rPr lang="en-US" baseline="30000" dirty="0"/>
              <a:t>th </a:t>
            </a:r>
            <a:r>
              <a:rPr lang="en-US" dirty="0"/>
              <a:t>graders class (Creekside)</a:t>
            </a:r>
          </a:p>
          <a:p>
            <a:pPr eaLnBrk="1" hangingPunct="1"/>
            <a:r>
              <a:rPr lang="en-US" dirty="0"/>
              <a:t>I am the faculty advisor for Christian Engineering Leaders; I also like swimming, watching football (Aggies and Packers!)</a:t>
            </a:r>
          </a:p>
          <a:p>
            <a:pPr lvl="1" eaLnBrk="1" hangingPunct="1">
              <a:buFontTx/>
              <a:buNone/>
            </a:pPr>
            <a:endParaRPr lang="en-US" dirty="0"/>
          </a:p>
          <a:p>
            <a:pPr lvl="2" eaLnBrk="1" hangingPunct="1">
              <a:buFont typeface="Wingdings" pitchFamily="2" charset="2"/>
              <a:buChar char="l"/>
            </a:pPr>
            <a:endParaRPr lang="en-US" dirty="0"/>
          </a:p>
          <a:p>
            <a:pPr eaLnBrk="1" hangingPunct="1">
              <a:buFontTx/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D4E444-B295-F645-E2C0-20A8B0C76DE1}"/>
              </a:ext>
            </a:extLst>
          </p:cNvPr>
          <p:cNvSpPr txBox="1">
            <a:spLocks/>
          </p:cNvSpPr>
          <p:nvPr/>
        </p:nvSpPr>
        <p:spPr bwMode="auto">
          <a:xfrm>
            <a:off x="11356848" y="6324600"/>
            <a:ext cx="61264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0AF38EFD-512B-4531-8A51-5AEF24EFF359}" type="slidenum">
              <a:rPr lang="en-US" smtClean="0">
                <a:solidFill>
                  <a:schemeClr val="tx1">
                    <a:lumMod val="50000"/>
                  </a:schemeClr>
                </a:solidFill>
              </a:rPr>
              <a:pPr>
                <a:defRPr/>
              </a:pPr>
              <a:t>8</a:t>
            </a:fld>
            <a:endParaRPr lang="en-US" dirty="0">
              <a:solidFill>
                <a:schemeClr val="tx1">
                  <a:lumMod val="50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66EA85-5CFE-1987-3B44-BF6BE4DE506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60574" y="838281"/>
            <a:ext cx="4702826" cy="22861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E6150A5-8867-9114-A808-F67F4F6A3DF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52958" y="3428999"/>
            <a:ext cx="2634241" cy="2963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872031"/>
      </p:ext>
    </p:extLst>
  </p:cSld>
  <p:clrMapOvr>
    <a:masterClrMapping/>
  </p:clrMapOvr>
</p:sld>
</file>

<file path=ppt/theme/theme1.xml><?xml version="1.0" encoding="utf-8"?>
<a:theme xmlns:a="http://schemas.openxmlformats.org/drawingml/2006/main" name="Capsules">
  <a:themeElements>
    <a:clrScheme name="Capsules 2">
      <a:dk1>
        <a:srgbClr val="003366"/>
      </a:dk1>
      <a:lt1>
        <a:srgbClr val="FFFFFF"/>
      </a:lt1>
      <a:dk2>
        <a:srgbClr val="006666"/>
      </a:dk2>
      <a:lt2>
        <a:srgbClr val="003366"/>
      </a:lt2>
      <a:accent1>
        <a:srgbClr val="99CC99"/>
      </a:accent1>
      <a:accent2>
        <a:srgbClr val="33CCCC"/>
      </a:accent2>
      <a:accent3>
        <a:srgbClr val="FFFFFF"/>
      </a:accent3>
      <a:accent4>
        <a:srgbClr val="002A56"/>
      </a:accent4>
      <a:accent5>
        <a:srgbClr val="CAE2CA"/>
      </a:accent5>
      <a:accent6>
        <a:srgbClr val="2DB9B9"/>
      </a:accent6>
      <a:hlink>
        <a:srgbClr val="666699"/>
      </a:hlink>
      <a:folHlink>
        <a:srgbClr val="CC99FF"/>
      </a:folHlink>
    </a:clrScheme>
    <a:fontScheme name="Capsules">
      <a:majorFont>
        <a:latin typeface="Arial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342900" marR="0" indent="-34290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>
            <a:schemeClr val="tx1"/>
          </a:buClr>
          <a:buSzPct val="100000"/>
          <a:buFont typeface="Wingdings" pitchFamily="2" charset="2"/>
          <a:buNone/>
          <a:tabLst/>
          <a:defRPr kumimoji="0" lang="en-US" sz="2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342900" marR="0" indent="-34290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>
            <a:schemeClr val="tx1"/>
          </a:buClr>
          <a:buSzPct val="100000"/>
          <a:buFont typeface="Wingdings" pitchFamily="2" charset="2"/>
          <a:buNone/>
          <a:tabLst/>
          <a:defRPr kumimoji="0" lang="en-US" sz="2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Capsules 1">
        <a:dk1>
          <a:srgbClr val="000066"/>
        </a:dk1>
        <a:lt1>
          <a:srgbClr val="FFFFEB"/>
        </a:lt1>
        <a:dk2>
          <a:srgbClr val="336699"/>
        </a:dk2>
        <a:lt2>
          <a:srgbClr val="FFFFEB"/>
        </a:lt2>
        <a:accent1>
          <a:srgbClr val="666699"/>
        </a:accent1>
        <a:accent2>
          <a:srgbClr val="99CCFF"/>
        </a:accent2>
        <a:accent3>
          <a:srgbClr val="ADB8CA"/>
        </a:accent3>
        <a:accent4>
          <a:srgbClr val="DADAC9"/>
        </a:accent4>
        <a:accent5>
          <a:srgbClr val="B8B8CA"/>
        </a:accent5>
        <a:accent6>
          <a:srgbClr val="8AB9E7"/>
        </a:accent6>
        <a:hlink>
          <a:srgbClr val="CCCCFF"/>
        </a:hlink>
        <a:folHlink>
          <a:srgbClr val="C68D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psules 2">
        <a:dk1>
          <a:srgbClr val="003366"/>
        </a:dk1>
        <a:lt1>
          <a:srgbClr val="FFFFFF"/>
        </a:lt1>
        <a:dk2>
          <a:srgbClr val="006666"/>
        </a:dk2>
        <a:lt2>
          <a:srgbClr val="003366"/>
        </a:lt2>
        <a:accent1>
          <a:srgbClr val="99CC99"/>
        </a:accent1>
        <a:accent2>
          <a:srgbClr val="33CCCC"/>
        </a:accent2>
        <a:accent3>
          <a:srgbClr val="FFFFFF"/>
        </a:accent3>
        <a:accent4>
          <a:srgbClr val="002A56"/>
        </a:accent4>
        <a:accent5>
          <a:srgbClr val="CAE2CA"/>
        </a:accent5>
        <a:accent6>
          <a:srgbClr val="2DB9B9"/>
        </a:accent6>
        <a:hlink>
          <a:srgbClr val="666699"/>
        </a:hlink>
        <a:folHlink>
          <a:srgbClr val="CC99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apsules 3">
        <a:dk1>
          <a:srgbClr val="000000"/>
        </a:dk1>
        <a:lt1>
          <a:srgbClr val="FFFFFF"/>
        </a:lt1>
        <a:dk2>
          <a:srgbClr val="000000"/>
        </a:dk2>
        <a:lt2>
          <a:srgbClr val="5F5F5F"/>
        </a:lt2>
        <a:accent1>
          <a:srgbClr val="C0C0C0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737373"/>
        </a:accent6>
        <a:hlink>
          <a:srgbClr val="5F5F5F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apsules 4">
        <a:dk1>
          <a:srgbClr val="000000"/>
        </a:dk1>
        <a:lt1>
          <a:srgbClr val="FFFFFF"/>
        </a:lt1>
        <a:dk2>
          <a:srgbClr val="9900CC"/>
        </a:dk2>
        <a:lt2>
          <a:srgbClr val="0033CC"/>
        </a:lt2>
        <a:accent1>
          <a:srgbClr val="FFCC66"/>
        </a:accent1>
        <a:accent2>
          <a:srgbClr val="33CC33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2DB92D"/>
        </a:accent6>
        <a:hlink>
          <a:srgbClr val="9900CC"/>
        </a:hlink>
        <a:folHlink>
          <a:srgbClr val="9900C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D:\Program Files\Microsoft Office\Templates\Presentation Designs\Capsules.pot</Template>
  <TotalTime>4258</TotalTime>
  <Words>3133</Words>
  <Application>Microsoft Office PowerPoint</Application>
  <PresentationFormat>Widescreen</PresentationFormat>
  <Paragraphs>310</Paragraphs>
  <Slides>57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6" baseType="lpstr">
      <vt:lpstr>ＭＳ Ｐゴシック</vt:lpstr>
      <vt:lpstr>Arial</vt:lpstr>
      <vt:lpstr>Calibri</vt:lpstr>
      <vt:lpstr>Geneva</vt:lpstr>
      <vt:lpstr>Helvetica</vt:lpstr>
      <vt:lpstr>Symbol</vt:lpstr>
      <vt:lpstr>Times New Roman</vt:lpstr>
      <vt:lpstr>Wingdings</vt:lpstr>
      <vt:lpstr>Capsules</vt:lpstr>
      <vt:lpstr>Fundamentals of Electric Grid Transmission Planning  </vt:lpstr>
      <vt:lpstr>Welcome and Introduction</vt:lpstr>
      <vt:lpstr>Venue Logistics </vt:lpstr>
      <vt:lpstr>Venue: Center for Infrastructure Renewal (CIR)</vt:lpstr>
      <vt:lpstr>RELLIS Master Plan</vt:lpstr>
      <vt:lpstr>About Me: Professional</vt:lpstr>
      <vt:lpstr>About Me: TAMU Research Group</vt:lpstr>
      <vt:lpstr>TAMU Energy and Power Group Fall 2023 Dinner</vt:lpstr>
      <vt:lpstr>About Me: Nonprofessional</vt:lpstr>
      <vt:lpstr>Short Course Topics, Tuesday</vt:lpstr>
      <vt:lpstr>Short Course Topics, Wednesday</vt:lpstr>
      <vt:lpstr>Short Course Topics, Thursday</vt:lpstr>
      <vt:lpstr>Electric Grid Overview</vt:lpstr>
      <vt:lpstr>Electric Grid Time Frames</vt:lpstr>
      <vt:lpstr>Power and Energy</vt:lpstr>
      <vt:lpstr>AC System Analysis</vt:lpstr>
      <vt:lpstr>Three-Phase Systems</vt:lpstr>
      <vt:lpstr>Interconnected Power System  Basic Characteristics</vt:lpstr>
      <vt:lpstr>Synchronous Electric Grids</vt:lpstr>
      <vt:lpstr>Electric Frequencies and Residential Voltages Worldwide</vt:lpstr>
      <vt:lpstr>North America Interconnections</vt:lpstr>
      <vt:lpstr>All Three US Grids Are 60 Hz, But Are Not Usually At the Same Value</vt:lpstr>
      <vt:lpstr>Continental US Transmission Grid</vt:lpstr>
      <vt:lpstr>A Nice Visualization of Worldwide Electric Grids</vt:lpstr>
      <vt:lpstr>Electric Interconnections in Texas</vt:lpstr>
      <vt:lpstr>Electric Utilities in Texas (IOUs and Municipals)</vt:lpstr>
      <vt:lpstr>Electric Utilities in Texas (Coops)</vt:lpstr>
      <vt:lpstr>Historical Electric Utility Organization</vt:lpstr>
      <vt:lpstr>Generation</vt:lpstr>
      <vt:lpstr>US Generation (September 2023)  by Fuel Type</vt:lpstr>
      <vt:lpstr>Planned New Generation 2024</vt:lpstr>
      <vt:lpstr>The World: Electricity Consumption by Source</vt:lpstr>
      <vt:lpstr>US Wind and Solar Capacity by State</vt:lpstr>
      <vt:lpstr>Loads</vt:lpstr>
      <vt:lpstr>Example: Southwest Power Pool Monthly Load</vt:lpstr>
      <vt:lpstr>Transmission and Distribution</vt:lpstr>
      <vt:lpstr>Transmission &amp; Distribution</vt:lpstr>
      <vt:lpstr>Three Phase Transmission Line</vt:lpstr>
      <vt:lpstr>Transformers</vt:lpstr>
      <vt:lpstr>Components Join Together at a Bus</vt:lpstr>
      <vt:lpstr>Energy Economics</vt:lpstr>
      <vt:lpstr>Natural Gas Prices 1997 to March 2024</vt:lpstr>
      <vt:lpstr>Brief History of Electric Power with a Planning Focus</vt:lpstr>
      <vt:lpstr>History, cont’d</vt:lpstr>
      <vt:lpstr>ComEd Control Center: Circa 1920</vt:lpstr>
      <vt:lpstr>History, cont’d</vt:lpstr>
      <vt:lpstr>History, cont’d</vt:lpstr>
      <vt:lpstr>Southeast Texas Grid, 1943</vt:lpstr>
      <vt:lpstr>History, cont’d</vt:lpstr>
      <vt:lpstr>Utility Control Centers: Early 1960’s and 1988</vt:lpstr>
      <vt:lpstr>The First Phasor Measurement Units (PMUs), 1980’s</vt:lpstr>
      <vt:lpstr>History, cont’d</vt:lpstr>
      <vt:lpstr>Historical State Variation in Electric Rates</vt:lpstr>
      <vt:lpstr>August 14th, 2003 Blackout</vt:lpstr>
      <vt:lpstr>The Smart Grid</vt:lpstr>
      <vt:lpstr>Renewable Portfolio Standards (November 2022)</vt:lpstr>
      <vt:lpstr>Questions?</vt:lpstr>
    </vt:vector>
  </TitlesOfParts>
  <Company>ECE - UIUC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ECEN 615_Lect1</dc:title>
  <dc:creator>ECE Publications</dc:creator>
  <cp:lastModifiedBy>Thomas Overbye</cp:lastModifiedBy>
  <cp:revision>447</cp:revision>
  <cp:lastPrinted>2020-08-20T12:26:33Z</cp:lastPrinted>
  <dcterms:created xsi:type="dcterms:W3CDTF">2000-05-11T14:27:08Z</dcterms:created>
  <dcterms:modified xsi:type="dcterms:W3CDTF">2024-03-17T20:52:47Z</dcterms:modified>
</cp:coreProperties>
</file>